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318"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320" r:id="rId37"/>
    <p:sldId id="321" r:id="rId38"/>
    <p:sldId id="291" r:id="rId39"/>
    <p:sldId id="322" r:id="rId40"/>
    <p:sldId id="324" r:id="rId41"/>
    <p:sldId id="325" r:id="rId42"/>
    <p:sldId id="326" r:id="rId43"/>
    <p:sldId id="327" r:id="rId44"/>
    <p:sldId id="297" r:id="rId45"/>
    <p:sldId id="298" r:id="rId46"/>
    <p:sldId id="328" r:id="rId47"/>
    <p:sldId id="301" r:id="rId48"/>
    <p:sldId id="329" r:id="rId49"/>
    <p:sldId id="303" r:id="rId50"/>
    <p:sldId id="304" r:id="rId51"/>
    <p:sldId id="305" r:id="rId52"/>
    <p:sldId id="330" r:id="rId53"/>
    <p:sldId id="331" r:id="rId54"/>
    <p:sldId id="332" r:id="rId55"/>
  </p:sldIdLst>
  <p:sldSz cx="12192000" cy="6858000"/>
  <p:notesSz cx="6858000" cy="9144000"/>
  <p:embeddedFontLst>
    <p:embeddedFont>
      <p:font typeface="Acme" panose="020B0604020202020204" charset="0"/>
      <p:regular r:id="rId57"/>
    </p:embeddedFont>
    <p:embeddedFont>
      <p:font typeface="Calibri" panose="020F0502020204030204" pitchFamily="34" charset="0"/>
      <p:regular r:id="rId58"/>
      <p:bold r:id="rId59"/>
      <p:italic r:id="rId60"/>
      <p:boldItalic r:id="rId61"/>
    </p:embeddedFont>
    <p:embeddedFont>
      <p:font typeface="Libre Franklin" panose="00000500000000000000" charset="0"/>
      <p:regular r:id="rId62"/>
      <p:bold r:id="rId63"/>
      <p:italic r:id="rId64"/>
      <p:boldItalic r:id="rId65"/>
    </p:embeddedFont>
    <p:embeddedFont>
      <p:font typeface="Tahoma" panose="020B0604030504040204" pitchFamily="34" charset="0"/>
      <p:regular r:id="rId66"/>
      <p:bold r:id="rId67"/>
    </p:embeddedFont>
    <p:embeddedFont>
      <p:font typeface="Trebuchet MS" panose="020B0603020202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jV0r9MfIvxZY0EJup4yFP+j20jO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70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397" autoAdjust="0"/>
    <p:restoredTop sz="94674" autoAdjust="0"/>
  </p:normalViewPr>
  <p:slideViewPr>
    <p:cSldViewPr snapToGrid="0">
      <p:cViewPr varScale="1">
        <p:scale>
          <a:sx n="125" d="100"/>
          <a:sy n="125" d="100"/>
        </p:scale>
        <p:origin x="69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CO"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4" name="Google Shape;3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1" name="Google Shape;34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 name="Google Shape;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65" name="Google Shape;36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71" name="Google Shape;37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77" name="Google Shape;37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84" name="Google Shape;3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89" name="Google Shape;389;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94" name="Google Shape;3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94" name="Google Shape;3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4866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94" name="Google Shape;3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4684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869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 name="Google Shape;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3770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656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4356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7385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 name="Google Shape;46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 name="Google Shape;46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9910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29556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2" name="Google Shape;50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7" name="Google Shape;50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56915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37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7976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 name="Google Shape;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 name="Google Shape;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249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 name="Google Shape;6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1"/>
        <p:cNvGrpSpPr/>
        <p:nvPr/>
      </p:nvGrpSpPr>
      <p:grpSpPr>
        <a:xfrm>
          <a:off x="0" y="0"/>
          <a:ext cx="0" cy="0"/>
          <a:chOff x="0" y="0"/>
          <a:chExt cx="0" cy="0"/>
        </a:xfrm>
      </p:grpSpPr>
      <p:pic>
        <p:nvPicPr>
          <p:cNvPr id="12" name="Google Shape;12;p52"/>
          <p:cNvPicPr preferRelativeResize="0"/>
          <p:nvPr/>
        </p:nvPicPr>
        <p:blipFill rotWithShape="1">
          <a:blip r:embed="rId2">
            <a:alphaModFix/>
          </a:blip>
          <a:srcRect/>
          <a:stretch/>
        </p:blipFill>
        <p:spPr>
          <a:xfrm>
            <a:off x="0" y="0"/>
            <a:ext cx="12192000" cy="68791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Diseño personalizado">
  <p:cSld name="2_Diseño personalizado">
    <p:spTree>
      <p:nvGrpSpPr>
        <p:cNvPr id="1" name="Shape 13"/>
        <p:cNvGrpSpPr/>
        <p:nvPr/>
      </p:nvGrpSpPr>
      <p:grpSpPr>
        <a:xfrm>
          <a:off x="0" y="0"/>
          <a:ext cx="0" cy="0"/>
          <a:chOff x="0" y="0"/>
          <a:chExt cx="0" cy="0"/>
        </a:xfrm>
      </p:grpSpPr>
      <p:pic>
        <p:nvPicPr>
          <p:cNvPr id="14" name="Google Shape;14;p53"/>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8_Diseño personalizado">
  <p:cSld name="8_Diseño personalizado">
    <p:spTree>
      <p:nvGrpSpPr>
        <p:cNvPr id="1" name="Shape 15"/>
        <p:cNvGrpSpPr/>
        <p:nvPr/>
      </p:nvGrpSpPr>
      <p:grpSpPr>
        <a:xfrm>
          <a:off x="0" y="0"/>
          <a:ext cx="0" cy="0"/>
          <a:chOff x="0" y="0"/>
          <a:chExt cx="0" cy="0"/>
        </a:xfrm>
      </p:grpSpPr>
      <p:pic>
        <p:nvPicPr>
          <p:cNvPr id="16" name="Google Shape;16;p54"/>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9_Diseño personalizado">
  <p:cSld name="9_Diseño personalizado">
    <p:spTree>
      <p:nvGrpSpPr>
        <p:cNvPr id="1" name="Shape 17"/>
        <p:cNvGrpSpPr/>
        <p:nvPr/>
      </p:nvGrpSpPr>
      <p:grpSpPr>
        <a:xfrm>
          <a:off x="0" y="0"/>
          <a:ext cx="0" cy="0"/>
          <a:chOff x="0" y="0"/>
          <a:chExt cx="0" cy="0"/>
        </a:xfrm>
      </p:grpSpPr>
      <p:pic>
        <p:nvPicPr>
          <p:cNvPr id="18" name="Google Shape;18;p55"/>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9_Diseño personalizado">
  <p:cSld name="11_Diseño personalizado">
    <p:spTree>
      <p:nvGrpSpPr>
        <p:cNvPr id="1" name="Shape 19"/>
        <p:cNvGrpSpPr/>
        <p:nvPr/>
      </p:nvGrpSpPr>
      <p:grpSpPr>
        <a:xfrm>
          <a:off x="0" y="0"/>
          <a:ext cx="0" cy="0"/>
          <a:chOff x="0" y="0"/>
          <a:chExt cx="0" cy="0"/>
        </a:xfrm>
      </p:grpSpPr>
      <p:pic>
        <p:nvPicPr>
          <p:cNvPr id="20" name="Google Shape;20;p56"/>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21"/>
        <p:cNvGrpSpPr/>
        <p:nvPr/>
      </p:nvGrpSpPr>
      <p:grpSpPr>
        <a:xfrm>
          <a:off x="0" y="0"/>
          <a:ext cx="0" cy="0"/>
          <a:chOff x="0" y="0"/>
          <a:chExt cx="0" cy="0"/>
        </a:xfrm>
      </p:grpSpPr>
      <p:pic>
        <p:nvPicPr>
          <p:cNvPr id="22" name="Google Shape;22;p57"/>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Diseño personalizado">
  <p:cSld name="6_Diseño personalizado">
    <p:spTree>
      <p:nvGrpSpPr>
        <p:cNvPr id="1" name="Shape 23"/>
        <p:cNvGrpSpPr/>
        <p:nvPr/>
      </p:nvGrpSpPr>
      <p:grpSpPr>
        <a:xfrm>
          <a:off x="0" y="0"/>
          <a:ext cx="0" cy="0"/>
          <a:chOff x="0" y="0"/>
          <a:chExt cx="0" cy="0"/>
        </a:xfrm>
      </p:grpSpPr>
      <p:pic>
        <p:nvPicPr>
          <p:cNvPr id="24" name="Google Shape;24;p58"/>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Diseño personalizado">
  <p:cSld name="7_Diseño personalizado">
    <p:spTree>
      <p:nvGrpSpPr>
        <p:cNvPr id="1" name="Shape 25"/>
        <p:cNvGrpSpPr/>
        <p:nvPr/>
      </p:nvGrpSpPr>
      <p:grpSpPr>
        <a:xfrm>
          <a:off x="0" y="0"/>
          <a:ext cx="0" cy="0"/>
          <a:chOff x="0" y="0"/>
          <a:chExt cx="0" cy="0"/>
        </a:xfrm>
      </p:grpSpPr>
      <p:pic>
        <p:nvPicPr>
          <p:cNvPr id="26" name="Google Shape;26;p59"/>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Diseño personalizado">
  <p:cSld name="10_Diseño personalizado">
    <p:spTree>
      <p:nvGrpSpPr>
        <p:cNvPr id="1" name="Shape 27"/>
        <p:cNvGrpSpPr/>
        <p:nvPr/>
      </p:nvGrpSpPr>
      <p:grpSpPr>
        <a:xfrm>
          <a:off x="0" y="0"/>
          <a:ext cx="0" cy="0"/>
          <a:chOff x="0" y="0"/>
          <a:chExt cx="0" cy="0"/>
        </a:xfrm>
      </p:grpSpPr>
      <p:pic>
        <p:nvPicPr>
          <p:cNvPr id="28" name="Google Shape;28;p60"/>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5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s-CO" smtClean="0"/>
              <a:pPr/>
              <a:t>‹Nº›</a:t>
            </a:fld>
            <a:endParaRPr lang="es-CO"/>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PCs3vsoMZf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tedxboston.org/speaker/vigod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Luis.castellanosg@usantoto.edu.c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Sb8XVheowVQ"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youtube.com/watch?v=A6FiCDoz8_4" TargetMode="External"/><Relationship Id="rId4" Type="http://schemas.openxmlformats.org/officeDocument/2006/relationships/hyperlink" Target="https://www.youtube.com/watch?v=k964_uNn3l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9"/>
          <p:cNvSpPr txBox="1"/>
          <p:nvPr/>
        </p:nvSpPr>
        <p:spPr>
          <a:xfrm>
            <a:off x="0" y="74379"/>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3959" b="1" dirty="0">
                <a:solidFill>
                  <a:schemeClr val="lt1"/>
                </a:solidFill>
                <a:latin typeface="+mn-lt"/>
                <a:ea typeface="Tahoma"/>
                <a:cs typeface="Tahoma"/>
                <a:sym typeface="Tahoma"/>
              </a:rPr>
              <a:t>Pero que es un modelo?</a:t>
            </a:r>
            <a:endParaRPr dirty="0">
              <a:latin typeface="+mn-lt"/>
            </a:endParaRPr>
          </a:p>
        </p:txBody>
      </p:sp>
      <p:sp>
        <p:nvSpPr>
          <p:cNvPr id="86" name="Google Shape;86;p9"/>
          <p:cNvSpPr txBox="1"/>
          <p:nvPr/>
        </p:nvSpPr>
        <p:spPr>
          <a:xfrm>
            <a:off x="0" y="5083774"/>
            <a:ext cx="12192000" cy="70788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Un modelo es una construcción conceptual simplificada de una realidad mas compleja, y con ello entender mejor dicha realidad.</a:t>
            </a:r>
            <a:endParaRPr dirty="0">
              <a:latin typeface="+mn-lt"/>
            </a:endParaRPr>
          </a:p>
        </p:txBody>
      </p:sp>
      <p:pic>
        <p:nvPicPr>
          <p:cNvPr id="87" name="Google Shape;87;p9" descr="Resultado de imagen para modelo estadistico 3d especies"/>
          <p:cNvPicPr preferRelativeResize="0"/>
          <p:nvPr/>
        </p:nvPicPr>
        <p:blipFill rotWithShape="1">
          <a:blip r:embed="rId3">
            <a:alphaModFix/>
          </a:blip>
          <a:srcRect/>
          <a:stretch/>
        </p:blipFill>
        <p:spPr>
          <a:xfrm>
            <a:off x="2082801" y="715103"/>
            <a:ext cx="7615666" cy="42792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0" y="44123"/>
            <a:ext cx="6587068" cy="680154"/>
          </a:xfrm>
          <a:prstGeom prst="rect">
            <a:avLst/>
          </a:prstGeom>
          <a:solidFill>
            <a:srgbClr val="094E76"/>
          </a:solidFill>
          <a:ln>
            <a:noFill/>
          </a:ln>
        </p:spPr>
        <p:txBody>
          <a:bodyPr spcFirstLastPara="1" wrap="square" lIns="101875" tIns="50925" rIns="101875" bIns="50925" anchor="ctr" anchorCtr="0">
            <a:normAutofit/>
          </a:bodyPr>
          <a:lstStyle>
            <a:defPPr marR="0" lvl="0" algn="l" rtl="0">
              <a:lnSpc>
                <a:spcPct val="100000"/>
              </a:lnSpc>
              <a:spcBef>
                <a:spcPts val="0"/>
              </a:spcBef>
              <a:spcAft>
                <a:spcPts val="0"/>
              </a:spcAft>
            </a:defPPr>
            <a:lvl1pPr>
              <a:lnSpc>
                <a:spcPct val="80000"/>
              </a:lnSpc>
              <a:buClr>
                <a:schemeClr val="lt1"/>
              </a:buClr>
              <a:buSzPts val="3959"/>
              <a:defRPr sz="3959" b="1">
                <a:solidFill>
                  <a:schemeClr val="lt1"/>
                </a:solidFill>
                <a:latin typeface="Tahoma"/>
                <a:ea typeface="Tahoma"/>
                <a:cs typeface="Tahoma"/>
              </a:defRPr>
            </a:lvl1pPr>
          </a:lstStyle>
          <a:p>
            <a:r>
              <a:rPr lang="es-CO" dirty="0">
                <a:latin typeface="+mn-lt"/>
                <a:sym typeface="Tahoma"/>
              </a:rPr>
              <a:t>Ejemplos de modelos</a:t>
            </a:r>
            <a:endParaRPr dirty="0">
              <a:latin typeface="+mn-lt"/>
            </a:endParaRPr>
          </a:p>
        </p:txBody>
      </p:sp>
      <p:pic>
        <p:nvPicPr>
          <p:cNvPr id="93" name="Google Shape;93;p10" descr="Resultado de imagen para mapa colombia trafico"/>
          <p:cNvPicPr preferRelativeResize="0"/>
          <p:nvPr/>
        </p:nvPicPr>
        <p:blipFill rotWithShape="1">
          <a:blip r:embed="rId3">
            <a:alphaModFix/>
          </a:blip>
          <a:srcRect/>
          <a:stretch/>
        </p:blipFill>
        <p:spPr>
          <a:xfrm>
            <a:off x="6587068" y="886842"/>
            <a:ext cx="4080933" cy="1976702"/>
          </a:xfrm>
          <a:prstGeom prst="rect">
            <a:avLst/>
          </a:prstGeom>
          <a:noFill/>
          <a:ln>
            <a:noFill/>
          </a:ln>
        </p:spPr>
      </p:pic>
      <p:sp>
        <p:nvSpPr>
          <p:cNvPr id="94" name="Google Shape;94;p10"/>
          <p:cNvSpPr txBox="1"/>
          <p:nvPr/>
        </p:nvSpPr>
        <p:spPr>
          <a:xfrm>
            <a:off x="0" y="1036112"/>
            <a:ext cx="6587068" cy="923330"/>
          </a:xfrm>
          <a:prstGeom prst="rect">
            <a:avLst/>
          </a:prstGeom>
          <a:noFill/>
          <a:ln>
            <a:noFill/>
          </a:ln>
        </p:spPr>
        <p:txBody>
          <a:bodyPr spcFirstLastPara="1" wrap="square" lIns="91425" tIns="45700" rIns="91425" bIns="45700" anchor="t" anchorCtr="0">
            <a:spAutoFit/>
          </a:bodyPr>
          <a:lstStyle/>
          <a:p>
            <a:pPr>
              <a:buSzPts val="1800"/>
            </a:pPr>
            <a:r>
              <a:rPr lang="es-CO" sz="1800" b="1" dirty="0">
                <a:solidFill>
                  <a:schemeClr val="dk1"/>
                </a:solidFill>
                <a:latin typeface="+mn-lt"/>
                <a:ea typeface="Calibri"/>
                <a:cs typeface="Calibri"/>
                <a:sym typeface="Calibri"/>
              </a:rPr>
              <a:t>Mapas: </a:t>
            </a:r>
            <a:r>
              <a:rPr lang="es-CO" sz="1800" dirty="0">
                <a:solidFill>
                  <a:schemeClr val="dk1"/>
                </a:solidFill>
                <a:latin typeface="+mn-lt"/>
                <a:ea typeface="Calibri"/>
                <a:cs typeface="Calibri"/>
                <a:sym typeface="Calibri"/>
              </a:rPr>
              <a:t>representa una realidad  tridimensional en un plano bidimensional </a:t>
            </a:r>
            <a:endParaRPr dirty="0">
              <a:latin typeface="+mn-lt"/>
            </a:endParaRPr>
          </a:p>
          <a:p>
            <a:pPr>
              <a:buSzPts val="1800"/>
            </a:pPr>
            <a:endParaRPr sz="1800" dirty="0">
              <a:solidFill>
                <a:schemeClr val="dk1"/>
              </a:solidFill>
              <a:latin typeface="+mn-lt"/>
              <a:ea typeface="Calibri"/>
              <a:cs typeface="Calibri"/>
              <a:sym typeface="Calibri"/>
            </a:endParaRPr>
          </a:p>
        </p:txBody>
      </p:sp>
      <p:sp>
        <p:nvSpPr>
          <p:cNvPr id="95" name="Google Shape;95;p10"/>
          <p:cNvSpPr txBox="1"/>
          <p:nvPr/>
        </p:nvSpPr>
        <p:spPr>
          <a:xfrm>
            <a:off x="1" y="3320797"/>
            <a:ext cx="6587068" cy="923289"/>
          </a:xfrm>
          <a:prstGeom prst="rect">
            <a:avLst/>
          </a:prstGeom>
          <a:noFill/>
          <a:ln>
            <a:noFill/>
          </a:ln>
        </p:spPr>
        <p:txBody>
          <a:bodyPr spcFirstLastPara="1" wrap="square" lIns="91425" tIns="45700" rIns="91425" bIns="45700" anchor="t" anchorCtr="0">
            <a:spAutoFit/>
          </a:bodyPr>
          <a:lstStyle/>
          <a:p>
            <a:pPr>
              <a:buSzPts val="1800"/>
            </a:pPr>
            <a:r>
              <a:rPr lang="es-CO" sz="1800" b="1">
                <a:solidFill>
                  <a:schemeClr val="dk1"/>
                </a:solidFill>
                <a:latin typeface="+mn-lt"/>
                <a:ea typeface="Calibri"/>
                <a:cs typeface="Calibri"/>
                <a:sym typeface="Calibri"/>
              </a:rPr>
              <a:t>Ecuación Matemática/física : </a:t>
            </a:r>
            <a:r>
              <a:rPr lang="es-CO" sz="1800">
                <a:solidFill>
                  <a:schemeClr val="dk1"/>
                </a:solidFill>
                <a:latin typeface="+mn-lt"/>
                <a:ea typeface="Calibri"/>
                <a:cs typeface="Calibri"/>
                <a:sym typeface="Calibri"/>
              </a:rPr>
              <a:t>Representa el comportamiento de variables que explican la realidad ejemplo </a:t>
            </a:r>
            <a:r>
              <a:rPr lang="es-CO" sz="1800" b="1">
                <a:solidFill>
                  <a:schemeClr val="dk1"/>
                </a:solidFill>
                <a:latin typeface="+mn-lt"/>
                <a:ea typeface="Calibri"/>
                <a:cs typeface="Calibri"/>
                <a:sym typeface="Calibri"/>
              </a:rPr>
              <a:t>E: mc</a:t>
            </a:r>
            <a:r>
              <a:rPr lang="es-CO" sz="1800" b="1" baseline="30000">
                <a:solidFill>
                  <a:schemeClr val="dk1"/>
                </a:solidFill>
                <a:latin typeface="+mn-lt"/>
                <a:ea typeface="Calibri"/>
                <a:cs typeface="Calibri"/>
                <a:sym typeface="Calibri"/>
              </a:rPr>
              <a:t>2</a:t>
            </a:r>
            <a:endParaRPr>
              <a:latin typeface="+mn-lt"/>
            </a:endParaRPr>
          </a:p>
          <a:p>
            <a:pPr>
              <a:buSzPts val="1800"/>
            </a:pPr>
            <a:endParaRPr sz="1800">
              <a:solidFill>
                <a:schemeClr val="dk1"/>
              </a:solidFill>
              <a:latin typeface="+mn-lt"/>
              <a:ea typeface="Calibri"/>
              <a:cs typeface="Calibri"/>
              <a:sym typeface="Calibri"/>
            </a:endParaRPr>
          </a:p>
        </p:txBody>
      </p:sp>
      <p:pic>
        <p:nvPicPr>
          <p:cNvPr id="96" name="Google Shape;96;p10" descr="Resultado de imagen para modelo  2d ecuaciÃ³n matematica"/>
          <p:cNvPicPr preferRelativeResize="0"/>
          <p:nvPr/>
        </p:nvPicPr>
        <p:blipFill rotWithShape="1">
          <a:blip r:embed="rId4">
            <a:alphaModFix/>
          </a:blip>
          <a:srcRect b="6912"/>
          <a:stretch/>
        </p:blipFill>
        <p:spPr>
          <a:xfrm>
            <a:off x="6451602" y="3026109"/>
            <a:ext cx="2851149" cy="2837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1"/>
          <p:cNvSpPr txBox="1"/>
          <p:nvPr/>
        </p:nvSpPr>
        <p:spPr>
          <a:xfrm>
            <a:off x="0" y="83433"/>
            <a:ext cx="5223850" cy="658951"/>
          </a:xfrm>
          <a:prstGeom prst="rect">
            <a:avLst/>
          </a:prstGeom>
          <a:solidFill>
            <a:srgbClr val="094E76"/>
          </a:solidFill>
          <a:ln>
            <a:noFill/>
          </a:ln>
        </p:spPr>
        <p:txBody>
          <a:bodyPr spcFirstLastPara="1" wrap="square" lIns="101875" tIns="50925" rIns="101875" bIns="50925" anchor="ctr" anchorCtr="0">
            <a:normAutofit fontScale="925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latin typeface="+mn-lt"/>
                <a:sym typeface="Tahoma"/>
              </a:rPr>
              <a:t>Ejemplos de modelos</a:t>
            </a:r>
            <a:endParaRPr>
              <a:latin typeface="+mn-lt"/>
            </a:endParaRPr>
          </a:p>
        </p:txBody>
      </p:sp>
      <p:sp>
        <p:nvSpPr>
          <p:cNvPr id="102" name="Google Shape;102;p11"/>
          <p:cNvSpPr txBox="1"/>
          <p:nvPr/>
        </p:nvSpPr>
        <p:spPr>
          <a:xfrm>
            <a:off x="1" y="1049408"/>
            <a:ext cx="6587068" cy="1200288"/>
          </a:xfrm>
          <a:prstGeom prst="rect">
            <a:avLst/>
          </a:prstGeom>
          <a:noFill/>
          <a:ln>
            <a:noFill/>
          </a:ln>
        </p:spPr>
        <p:txBody>
          <a:bodyPr spcFirstLastPara="1" wrap="square" lIns="91425" tIns="45700" rIns="91425" bIns="45700" anchor="t" anchorCtr="0">
            <a:spAutoFit/>
          </a:bodyPr>
          <a:lstStyle/>
          <a:p>
            <a:pPr>
              <a:buSzPts val="1800"/>
            </a:pPr>
            <a:r>
              <a:rPr lang="es-CO" sz="1800" b="1">
                <a:solidFill>
                  <a:schemeClr val="dk1"/>
                </a:solidFill>
                <a:latin typeface="+mn-lt"/>
                <a:ea typeface="Calibri"/>
                <a:cs typeface="Calibri"/>
                <a:sym typeface="Calibri"/>
              </a:rPr>
              <a:t>Partituras musicales: </a:t>
            </a:r>
            <a:r>
              <a:rPr lang="es-CO" sz="1800">
                <a:solidFill>
                  <a:schemeClr val="dk1"/>
                </a:solidFill>
                <a:latin typeface="+mn-lt"/>
                <a:ea typeface="Calibri"/>
                <a:cs typeface="Calibri"/>
                <a:sym typeface="Calibri"/>
              </a:rPr>
              <a:t>representación  de como los instrumentos musicales deben sincronizarse para siempre escucharse igual</a:t>
            </a:r>
            <a:endParaRPr>
              <a:latin typeface="+mn-lt"/>
            </a:endParaRPr>
          </a:p>
          <a:p>
            <a:pPr>
              <a:buSzPts val="1800"/>
            </a:pPr>
            <a:endParaRPr sz="1800">
              <a:solidFill>
                <a:schemeClr val="dk1"/>
              </a:solidFill>
              <a:latin typeface="+mn-lt"/>
              <a:ea typeface="Calibri"/>
              <a:cs typeface="Calibri"/>
              <a:sym typeface="Calibri"/>
            </a:endParaRPr>
          </a:p>
        </p:txBody>
      </p:sp>
      <p:sp>
        <p:nvSpPr>
          <p:cNvPr id="103" name="Google Shape;103;p11"/>
          <p:cNvSpPr txBox="1"/>
          <p:nvPr/>
        </p:nvSpPr>
        <p:spPr>
          <a:xfrm>
            <a:off x="1" y="3320797"/>
            <a:ext cx="6587068" cy="923289"/>
          </a:xfrm>
          <a:prstGeom prst="rect">
            <a:avLst/>
          </a:prstGeom>
          <a:noFill/>
          <a:ln>
            <a:noFill/>
          </a:ln>
        </p:spPr>
        <p:txBody>
          <a:bodyPr spcFirstLastPara="1" wrap="square" lIns="91425" tIns="45700" rIns="91425" bIns="45700" anchor="t" anchorCtr="0">
            <a:spAutoFit/>
          </a:bodyPr>
          <a:lstStyle/>
          <a:p>
            <a:pPr>
              <a:buSzPts val="1800"/>
            </a:pPr>
            <a:r>
              <a:rPr lang="es-CO" sz="1800" b="1" dirty="0">
                <a:solidFill>
                  <a:schemeClr val="dk1"/>
                </a:solidFill>
                <a:latin typeface="+mn-lt"/>
                <a:ea typeface="Calibri"/>
                <a:cs typeface="Calibri"/>
                <a:sym typeface="Calibri"/>
              </a:rPr>
              <a:t>Espectros : </a:t>
            </a:r>
            <a:r>
              <a:rPr lang="es-CO" sz="1800" dirty="0">
                <a:solidFill>
                  <a:schemeClr val="dk1"/>
                </a:solidFill>
                <a:latin typeface="+mn-lt"/>
                <a:ea typeface="Calibri"/>
                <a:cs typeface="Calibri"/>
                <a:sym typeface="Calibri"/>
              </a:rPr>
              <a:t>Representación de frecuencias ya sea de sonidos, temperaturas, comportamientos de plantas, animales  u otros aspectos rutinarios de nuestra realidad.</a:t>
            </a:r>
            <a:endParaRPr dirty="0">
              <a:latin typeface="+mn-lt"/>
            </a:endParaRPr>
          </a:p>
        </p:txBody>
      </p:sp>
      <p:pic>
        <p:nvPicPr>
          <p:cNvPr id="104" name="Google Shape;104;p11" descr="Imagen relacionada"/>
          <p:cNvPicPr preferRelativeResize="0"/>
          <p:nvPr/>
        </p:nvPicPr>
        <p:blipFill rotWithShape="1">
          <a:blip r:embed="rId3">
            <a:alphaModFix/>
          </a:blip>
          <a:srcRect b="10880"/>
          <a:stretch/>
        </p:blipFill>
        <p:spPr>
          <a:xfrm>
            <a:off x="7045592" y="1001949"/>
            <a:ext cx="3097474" cy="2032000"/>
          </a:xfrm>
          <a:prstGeom prst="rect">
            <a:avLst/>
          </a:prstGeom>
          <a:noFill/>
          <a:ln>
            <a:noFill/>
          </a:ln>
        </p:spPr>
      </p:pic>
      <p:pic>
        <p:nvPicPr>
          <p:cNvPr id="105" name="Google Shape;105;p11" descr="Imagen relacionada"/>
          <p:cNvPicPr preferRelativeResize="0"/>
          <p:nvPr/>
        </p:nvPicPr>
        <p:blipFill rotWithShape="1">
          <a:blip r:embed="rId4">
            <a:alphaModFix/>
          </a:blip>
          <a:srcRect t="8737"/>
          <a:stretch/>
        </p:blipFill>
        <p:spPr>
          <a:xfrm>
            <a:off x="6731516" y="3429000"/>
            <a:ext cx="3733284" cy="18674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2"/>
          <p:cNvSpPr txBox="1"/>
          <p:nvPr/>
        </p:nvSpPr>
        <p:spPr>
          <a:xfrm>
            <a:off x="0" y="74379"/>
            <a:ext cx="5664200" cy="708915"/>
          </a:xfrm>
          <a:prstGeom prst="rect">
            <a:avLst/>
          </a:prstGeom>
          <a:solidFill>
            <a:srgbClr val="094E76"/>
          </a:solidFill>
          <a:ln>
            <a:noFill/>
          </a:ln>
        </p:spPr>
        <p:txBody>
          <a:bodyPr spcFirstLastPara="1" wrap="square" lIns="101875" tIns="50925" rIns="101875" bIns="50925" anchor="ctr" anchorCtr="0">
            <a:normAutofit fontScale="85000" lnSpcReduction="100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latin typeface="+mn-lt"/>
                <a:sym typeface="Tahoma"/>
              </a:rPr>
              <a:t>modelos-&gt; probabilísticos</a:t>
            </a:r>
            <a:endParaRPr>
              <a:latin typeface="+mn-lt"/>
            </a:endParaRPr>
          </a:p>
        </p:txBody>
      </p:sp>
      <p:sp>
        <p:nvSpPr>
          <p:cNvPr id="111" name="Google Shape;111;p12"/>
          <p:cNvSpPr txBox="1"/>
          <p:nvPr/>
        </p:nvSpPr>
        <p:spPr>
          <a:xfrm>
            <a:off x="0" y="989571"/>
            <a:ext cx="6248400" cy="5324494"/>
          </a:xfrm>
          <a:prstGeom prst="rect">
            <a:avLst/>
          </a:prstGeom>
          <a:noFill/>
          <a:ln>
            <a:noFill/>
          </a:ln>
        </p:spPr>
        <p:txBody>
          <a:bodyPr spcFirstLastPara="1" wrap="square" lIns="91425" tIns="45700" rIns="91425" bIns="45700" anchor="t" anchorCtr="0">
            <a:spAutoFit/>
          </a:bodyPr>
          <a:lstStyle/>
          <a:p>
            <a:pPr>
              <a:buSzPts val="2800"/>
            </a:pPr>
            <a:r>
              <a:rPr lang="es-CO" sz="2800" b="1" dirty="0">
                <a:solidFill>
                  <a:schemeClr val="dk1"/>
                </a:solidFill>
                <a:latin typeface="+mn-lt"/>
                <a:ea typeface="Calibri"/>
                <a:cs typeface="Calibri"/>
                <a:sym typeface="Calibri"/>
              </a:rPr>
              <a:t>Usando la probabilidad (</a:t>
            </a:r>
            <a:r>
              <a:rPr lang="es-CO" sz="3200" b="1" dirty="0">
                <a:solidFill>
                  <a:srgbClr val="FF0000"/>
                </a:solidFill>
                <a:effectLst>
                  <a:outerShdw blurRad="38100" dist="38100" dir="2700000" algn="tl">
                    <a:srgbClr val="000000">
                      <a:alpha val="43137"/>
                    </a:srgbClr>
                  </a:outerShdw>
                </a:effectLst>
                <a:latin typeface="+mn-lt"/>
                <a:ea typeface="Calibri"/>
                <a:cs typeface="Calibri"/>
                <a:sym typeface="Calibri"/>
              </a:rPr>
              <a:t>INFERENCIA</a:t>
            </a:r>
            <a:r>
              <a:rPr lang="es-CO" sz="2800" b="1" dirty="0">
                <a:solidFill>
                  <a:schemeClr val="dk1"/>
                </a:solidFill>
                <a:latin typeface="+mn-lt"/>
                <a:ea typeface="Calibri"/>
                <a:cs typeface="Calibri"/>
                <a:sym typeface="Calibri"/>
              </a:rPr>
              <a:t>): </a:t>
            </a:r>
            <a:r>
              <a:rPr lang="es-CO" sz="2800" dirty="0">
                <a:solidFill>
                  <a:schemeClr val="dk1"/>
                </a:solidFill>
                <a:latin typeface="+mn-lt"/>
                <a:ea typeface="Calibri"/>
                <a:cs typeface="Calibri"/>
                <a:sym typeface="Calibri"/>
              </a:rPr>
              <a:t>Permite resumir la incertidumbre sobre un tema ya sea por “</a:t>
            </a:r>
            <a:r>
              <a:rPr lang="es-CO" sz="2800" i="1" dirty="0">
                <a:solidFill>
                  <a:schemeClr val="dk1"/>
                </a:solidFill>
                <a:latin typeface="+mn-lt"/>
                <a:ea typeface="Calibri"/>
                <a:cs typeface="Calibri"/>
                <a:sym typeface="Calibri"/>
              </a:rPr>
              <a:t>pereza</a:t>
            </a:r>
            <a:r>
              <a:rPr lang="es-CO" sz="2800" dirty="0">
                <a:solidFill>
                  <a:schemeClr val="dk1"/>
                </a:solidFill>
                <a:latin typeface="+mn-lt"/>
                <a:ea typeface="Calibri"/>
                <a:cs typeface="Calibri"/>
                <a:sym typeface="Calibri"/>
              </a:rPr>
              <a:t>” o “</a:t>
            </a:r>
            <a:r>
              <a:rPr lang="es-CO" sz="2800" i="1" dirty="0">
                <a:solidFill>
                  <a:schemeClr val="dk1"/>
                </a:solidFill>
                <a:latin typeface="+mn-lt"/>
                <a:ea typeface="Calibri"/>
                <a:cs typeface="Calibri"/>
                <a:sym typeface="Calibri"/>
              </a:rPr>
              <a:t>falta de conocimiento</a:t>
            </a:r>
            <a:r>
              <a:rPr lang="es-CO" sz="2800" dirty="0">
                <a:solidFill>
                  <a:schemeClr val="dk1"/>
                </a:solidFill>
                <a:latin typeface="+mn-lt"/>
                <a:ea typeface="Calibri"/>
                <a:cs typeface="Calibri"/>
                <a:sym typeface="Calibri"/>
              </a:rPr>
              <a:t>” (0 a 100% de ocurrencia de un suceso). </a:t>
            </a:r>
          </a:p>
          <a:p>
            <a:pPr>
              <a:buSzPts val="2800"/>
            </a:pPr>
            <a:endParaRPr lang="es-CO" sz="2800" dirty="0">
              <a:solidFill>
                <a:schemeClr val="dk1"/>
              </a:solidFill>
              <a:latin typeface="+mn-lt"/>
              <a:ea typeface="Calibri"/>
              <a:cs typeface="Calibri"/>
              <a:sym typeface="Calibri"/>
            </a:endParaRPr>
          </a:p>
          <a:p>
            <a:pPr>
              <a:buSzPts val="2800"/>
            </a:pPr>
            <a:r>
              <a:rPr lang="es-CO" sz="2800" dirty="0">
                <a:solidFill>
                  <a:schemeClr val="dk1"/>
                </a:solidFill>
                <a:latin typeface="+mn-lt"/>
                <a:ea typeface="Calibri"/>
                <a:cs typeface="Calibri"/>
                <a:sym typeface="Calibri"/>
              </a:rPr>
              <a:t>Los modelos probabilísticos logran comprimir en base a la probabilidad muchas de las variables de una realidad haciendo fácil la gestión</a:t>
            </a:r>
            <a:endParaRPr dirty="0">
              <a:latin typeface="+mn-lt"/>
            </a:endParaRPr>
          </a:p>
          <a:p>
            <a:pPr>
              <a:buSzPts val="2800"/>
            </a:pPr>
            <a:endParaRPr sz="2800" dirty="0">
              <a:solidFill>
                <a:schemeClr val="dk1"/>
              </a:solidFill>
              <a:latin typeface="+mn-lt"/>
              <a:ea typeface="Calibri"/>
              <a:cs typeface="Calibri"/>
              <a:sym typeface="Calibri"/>
            </a:endParaRPr>
          </a:p>
        </p:txBody>
      </p:sp>
      <p:pic>
        <p:nvPicPr>
          <p:cNvPr id="112" name="Google Shape;112;p12" descr="Resultado de imagen para modelos probabilisticos example"/>
          <p:cNvPicPr preferRelativeResize="0"/>
          <p:nvPr/>
        </p:nvPicPr>
        <p:blipFill rotWithShape="1">
          <a:blip r:embed="rId3">
            <a:alphaModFix/>
          </a:blip>
          <a:srcRect/>
          <a:stretch/>
        </p:blipFill>
        <p:spPr>
          <a:xfrm>
            <a:off x="6398789" y="783294"/>
            <a:ext cx="3828944" cy="502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3"/>
          <p:cNvSpPr txBox="1"/>
          <p:nvPr/>
        </p:nvSpPr>
        <p:spPr>
          <a:xfrm>
            <a:off x="0" y="74378"/>
            <a:ext cx="7016326" cy="675954"/>
          </a:xfrm>
          <a:prstGeom prst="rect">
            <a:avLst/>
          </a:prstGeom>
          <a:solidFill>
            <a:srgbClr val="094E76"/>
          </a:solidFill>
          <a:ln>
            <a:noFill/>
          </a:ln>
        </p:spPr>
        <p:txBody>
          <a:bodyPr spcFirstLastPara="1" wrap="square" lIns="101875" tIns="50925" rIns="101875" bIns="50925" anchor="ctr" anchorCtr="0">
            <a:normAutofit fontScale="85000" lnSpcReduction="100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latin typeface="+mn-lt"/>
                <a:sym typeface="Tahoma"/>
              </a:rPr>
              <a:t>modelos-&gt; Multidimencionales</a:t>
            </a:r>
            <a:endParaRPr>
              <a:latin typeface="+mn-lt"/>
              <a:sym typeface="Tahoma"/>
            </a:endParaRPr>
          </a:p>
        </p:txBody>
      </p:sp>
      <p:sp>
        <p:nvSpPr>
          <p:cNvPr id="118" name="Google Shape;118;p13"/>
          <p:cNvSpPr txBox="1"/>
          <p:nvPr/>
        </p:nvSpPr>
        <p:spPr>
          <a:xfrm>
            <a:off x="1" y="1037061"/>
            <a:ext cx="7639710" cy="4801274"/>
          </a:xfrm>
          <a:prstGeom prst="rect">
            <a:avLst/>
          </a:prstGeom>
          <a:solidFill>
            <a:schemeClr val="lt1"/>
          </a:solid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En el universo conocido los objetos cuentan casi siempre con mas de una característica, ejemplo una persona, tiene:</a:t>
            </a:r>
            <a:endParaRPr dirty="0">
              <a:latin typeface="+mn-lt"/>
            </a:endParaRPr>
          </a:p>
          <a:p>
            <a:pPr>
              <a:buSzPts val="1800"/>
            </a:pPr>
            <a:endParaRPr sz="1800" dirty="0">
              <a:solidFill>
                <a:schemeClr val="dk1"/>
              </a:solidFill>
              <a:latin typeface="+mn-lt"/>
              <a:ea typeface="Calibri"/>
              <a:cs typeface="Calibri"/>
              <a:sym typeface="Calibri"/>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Fecha de nacimiento, </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Estatura</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Peso, </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lugar de nacimiento,</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Tipo de sangre </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Porcentaje de glóbulos rojos en la sangre</a:t>
            </a:r>
            <a:endParaRPr dirty="0">
              <a:latin typeface="+mn-lt"/>
            </a:endParaRPr>
          </a:p>
          <a:p>
            <a:pPr>
              <a:buSzPts val="1800"/>
            </a:pPr>
            <a:r>
              <a:rPr lang="es-CO" sz="1800" dirty="0">
                <a:solidFill>
                  <a:schemeClr val="dk1"/>
                </a:solidFill>
                <a:latin typeface="+mn-lt"/>
                <a:ea typeface="Calibri"/>
                <a:cs typeface="Calibri"/>
                <a:sym typeface="Calibri"/>
              </a:rPr>
              <a:t>y si cada una de sus características se considera una dimensión una sola persona seria un </a:t>
            </a:r>
            <a:r>
              <a:rPr lang="es-CO" sz="1800" b="1" dirty="0">
                <a:solidFill>
                  <a:schemeClr val="dk1"/>
                </a:solidFill>
                <a:latin typeface="+mn-lt"/>
                <a:ea typeface="Calibri"/>
                <a:cs typeface="Calibri"/>
                <a:sym typeface="Calibri"/>
              </a:rPr>
              <a:t>punto </a:t>
            </a:r>
            <a:r>
              <a:rPr lang="es-CO" sz="1800" b="1" dirty="0" err="1">
                <a:solidFill>
                  <a:schemeClr val="dk1"/>
                </a:solidFill>
                <a:latin typeface="+mn-lt"/>
                <a:ea typeface="Calibri"/>
                <a:cs typeface="Calibri"/>
                <a:sym typeface="Calibri"/>
              </a:rPr>
              <a:t>multimendional</a:t>
            </a:r>
            <a:endParaRPr sz="1800" b="1" dirty="0">
              <a:solidFill>
                <a:schemeClr val="dk1"/>
              </a:solidFill>
              <a:latin typeface="+mn-lt"/>
              <a:ea typeface="Calibri"/>
              <a:cs typeface="Calibri"/>
              <a:sym typeface="Calibri"/>
            </a:endParaRPr>
          </a:p>
          <a:p>
            <a:pPr>
              <a:buSzPts val="1800"/>
            </a:pPr>
            <a:endParaRPr sz="1800" dirty="0">
              <a:solidFill>
                <a:schemeClr val="dk1"/>
              </a:solidFill>
              <a:latin typeface="+mn-lt"/>
              <a:ea typeface="Calibri"/>
              <a:cs typeface="Calibri"/>
              <a:sym typeface="Calibri"/>
            </a:endParaRPr>
          </a:p>
          <a:p>
            <a:pPr>
              <a:buSzPts val="1800"/>
            </a:pPr>
            <a:r>
              <a:rPr lang="es-CO" sz="1800" dirty="0">
                <a:solidFill>
                  <a:schemeClr val="dk1"/>
                </a:solidFill>
                <a:latin typeface="+mn-lt"/>
                <a:ea typeface="Calibri"/>
                <a:cs typeface="Calibri"/>
                <a:sym typeface="Calibri"/>
              </a:rPr>
              <a:t>Pero si estamos analizando la información de </a:t>
            </a:r>
            <a:r>
              <a:rPr lang="es-CO" sz="1800" b="1" dirty="0">
                <a:solidFill>
                  <a:schemeClr val="dk1"/>
                </a:solidFill>
                <a:latin typeface="+mn-lt"/>
                <a:ea typeface="Calibri"/>
                <a:cs typeface="Calibri"/>
                <a:sym typeface="Calibri"/>
              </a:rPr>
              <a:t>100</a:t>
            </a:r>
            <a:r>
              <a:rPr lang="es-CO" sz="1800" dirty="0">
                <a:solidFill>
                  <a:schemeClr val="dk1"/>
                </a:solidFill>
                <a:latin typeface="+mn-lt"/>
                <a:ea typeface="Calibri"/>
                <a:cs typeface="Calibri"/>
                <a:sym typeface="Calibri"/>
              </a:rPr>
              <a:t> personas con las mismas 6 características cada una , tendríamos un modelo muy complejo de poder imaginar en graficas de 2d y 3d que son las que el cerebro humano puede procesar</a:t>
            </a:r>
            <a:endParaRPr dirty="0">
              <a:latin typeface="+mn-lt"/>
            </a:endParaRPr>
          </a:p>
          <a:p>
            <a:pPr>
              <a:buSzPts val="1800"/>
            </a:pPr>
            <a:r>
              <a:rPr lang="es-CO" sz="1800" dirty="0">
                <a:solidFill>
                  <a:schemeClr val="dk1"/>
                </a:solidFill>
                <a:latin typeface="+mn-lt"/>
                <a:ea typeface="Calibri"/>
                <a:cs typeface="Calibri"/>
                <a:sym typeface="Calibri"/>
              </a:rPr>
              <a:t> (</a:t>
            </a:r>
            <a:r>
              <a:rPr lang="es-CO" sz="1800" b="1" dirty="0">
                <a:solidFill>
                  <a:srgbClr val="3333FF"/>
                </a:solidFill>
                <a:latin typeface="+mn-lt"/>
                <a:ea typeface="Calibri"/>
                <a:cs typeface="Calibri"/>
                <a:sym typeface="Calibri"/>
              </a:rPr>
              <a:t>por eso necesitamos de las matemáticas</a:t>
            </a:r>
            <a:r>
              <a:rPr lang="es-CO" sz="1800" dirty="0">
                <a:solidFill>
                  <a:schemeClr val="dk1"/>
                </a:solidFill>
                <a:latin typeface="+mn-lt"/>
                <a:ea typeface="Calibri"/>
                <a:cs typeface="Calibri"/>
                <a:sym typeface="Calibri"/>
              </a:rPr>
              <a:t> )</a:t>
            </a:r>
            <a:endParaRPr dirty="0">
              <a:latin typeface="+mn-lt"/>
            </a:endParaRPr>
          </a:p>
        </p:txBody>
      </p:sp>
      <p:sp>
        <p:nvSpPr>
          <p:cNvPr id="119" name="Google Shape;119;p13"/>
          <p:cNvSpPr/>
          <p:nvPr/>
        </p:nvSpPr>
        <p:spPr>
          <a:xfrm>
            <a:off x="8988571" y="1439334"/>
            <a:ext cx="770466" cy="770467"/>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20" name="Google Shape;120;p13"/>
          <p:cNvSpPr txBox="1"/>
          <p:nvPr/>
        </p:nvSpPr>
        <p:spPr>
          <a:xfrm>
            <a:off x="8300230" y="2209800"/>
            <a:ext cx="418704"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51</a:t>
            </a:r>
            <a:endParaRPr>
              <a:latin typeface="+mn-lt"/>
            </a:endParaRPr>
          </a:p>
        </p:txBody>
      </p:sp>
      <p:sp>
        <p:nvSpPr>
          <p:cNvPr id="121" name="Google Shape;121;p13"/>
          <p:cNvSpPr txBox="1"/>
          <p:nvPr/>
        </p:nvSpPr>
        <p:spPr>
          <a:xfrm>
            <a:off x="10410971" y="1350764"/>
            <a:ext cx="593432"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1.67</a:t>
            </a:r>
            <a:endParaRPr>
              <a:latin typeface="+mn-lt"/>
            </a:endParaRPr>
          </a:p>
        </p:txBody>
      </p:sp>
      <p:sp>
        <p:nvSpPr>
          <p:cNvPr id="122" name="Google Shape;122;p13"/>
          <p:cNvSpPr txBox="1"/>
          <p:nvPr/>
        </p:nvSpPr>
        <p:spPr>
          <a:xfrm>
            <a:off x="8806538" y="750332"/>
            <a:ext cx="1003801"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1900210</a:t>
            </a:r>
            <a:endParaRPr>
              <a:latin typeface="+mn-lt"/>
            </a:endParaRPr>
          </a:p>
        </p:txBody>
      </p:sp>
      <p:sp>
        <p:nvSpPr>
          <p:cNvPr id="123" name="Google Shape;123;p13"/>
          <p:cNvSpPr txBox="1"/>
          <p:nvPr/>
        </p:nvSpPr>
        <p:spPr>
          <a:xfrm>
            <a:off x="8035512" y="1258332"/>
            <a:ext cx="652743"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0105</a:t>
            </a:r>
            <a:endParaRPr>
              <a:latin typeface="+mn-lt"/>
            </a:endParaRPr>
          </a:p>
        </p:txBody>
      </p:sp>
      <p:sp>
        <p:nvSpPr>
          <p:cNvPr id="124" name="Google Shape;124;p13"/>
          <p:cNvSpPr txBox="1"/>
          <p:nvPr/>
        </p:nvSpPr>
        <p:spPr>
          <a:xfrm>
            <a:off x="10236243" y="1979322"/>
            <a:ext cx="301686"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2</a:t>
            </a:r>
            <a:endParaRPr>
              <a:latin typeface="+mn-lt"/>
            </a:endParaRPr>
          </a:p>
        </p:txBody>
      </p:sp>
      <p:sp>
        <p:nvSpPr>
          <p:cNvPr id="125" name="Google Shape;125;p13"/>
          <p:cNvSpPr txBox="1"/>
          <p:nvPr/>
        </p:nvSpPr>
        <p:spPr>
          <a:xfrm>
            <a:off x="9071694" y="2561406"/>
            <a:ext cx="593432"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0.87</a:t>
            </a:r>
            <a:endParaRPr>
              <a:latin typeface="+mn-lt"/>
            </a:endParaRPr>
          </a:p>
        </p:txBody>
      </p:sp>
      <p:cxnSp>
        <p:nvCxnSpPr>
          <p:cNvPr id="126" name="Google Shape;126;p13"/>
          <p:cNvCxnSpPr>
            <a:stCxn id="119" idx="1"/>
            <a:endCxn id="123" idx="3"/>
          </p:cNvCxnSpPr>
          <p:nvPr/>
        </p:nvCxnSpPr>
        <p:spPr>
          <a:xfrm flipH="1">
            <a:off x="8688255" y="1552166"/>
            <a:ext cx="413148" cy="29311"/>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27" name="Google Shape;127;p13"/>
          <p:cNvCxnSpPr>
            <a:stCxn id="119" idx="0"/>
            <a:endCxn id="122" idx="2"/>
          </p:cNvCxnSpPr>
          <p:nvPr/>
        </p:nvCxnSpPr>
        <p:spPr>
          <a:xfrm flipH="1" flipV="1">
            <a:off x="9308439" y="1396622"/>
            <a:ext cx="65365" cy="42712"/>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28" name="Google Shape;128;p13"/>
          <p:cNvCxnSpPr>
            <a:stCxn id="119" idx="6"/>
            <a:endCxn id="121" idx="1"/>
          </p:cNvCxnSpPr>
          <p:nvPr/>
        </p:nvCxnSpPr>
        <p:spPr>
          <a:xfrm flipV="1">
            <a:off x="9759037" y="1673909"/>
            <a:ext cx="651934" cy="150659"/>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29" name="Google Shape;129;p13"/>
          <p:cNvCxnSpPr>
            <a:stCxn id="119" idx="5"/>
            <a:endCxn id="124" idx="1"/>
          </p:cNvCxnSpPr>
          <p:nvPr/>
        </p:nvCxnSpPr>
        <p:spPr>
          <a:xfrm>
            <a:off x="9646205" y="2096968"/>
            <a:ext cx="590100" cy="66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30" name="Google Shape;130;p13"/>
          <p:cNvCxnSpPr>
            <a:stCxn id="119" idx="4"/>
            <a:endCxn id="125" idx="0"/>
          </p:cNvCxnSpPr>
          <p:nvPr/>
        </p:nvCxnSpPr>
        <p:spPr>
          <a:xfrm flipH="1">
            <a:off x="9368410" y="2209801"/>
            <a:ext cx="5394" cy="351605"/>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31" name="Google Shape;131;p13"/>
          <p:cNvCxnSpPr>
            <a:stCxn id="119" idx="3"/>
            <a:endCxn id="120" idx="0"/>
          </p:cNvCxnSpPr>
          <p:nvPr/>
        </p:nvCxnSpPr>
        <p:spPr>
          <a:xfrm flipH="1">
            <a:off x="8509582" y="2096969"/>
            <a:ext cx="591821" cy="112831"/>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sp>
        <p:nvSpPr>
          <p:cNvPr id="132" name="Google Shape;132;p13"/>
          <p:cNvSpPr/>
          <p:nvPr/>
        </p:nvSpPr>
        <p:spPr>
          <a:xfrm>
            <a:off x="9240136" y="406363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cxnSp>
        <p:nvCxnSpPr>
          <p:cNvPr id="133" name="Google Shape;133;p13"/>
          <p:cNvCxnSpPr/>
          <p:nvPr/>
        </p:nvCxnSpPr>
        <p:spPr>
          <a:xfrm>
            <a:off x="7784188" y="3282344"/>
            <a:ext cx="40133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686"/>
              </a:srgbClr>
            </a:outerShdw>
          </a:effectLst>
        </p:spPr>
      </p:cxnSp>
      <p:cxnSp>
        <p:nvCxnSpPr>
          <p:cNvPr id="134" name="Google Shape;134;p13"/>
          <p:cNvCxnSpPr>
            <a:cxnSpLocks/>
          </p:cNvCxnSpPr>
          <p:nvPr/>
        </p:nvCxnSpPr>
        <p:spPr>
          <a:xfrm flipV="1">
            <a:off x="3874883" y="1979325"/>
            <a:ext cx="2940070" cy="2002281"/>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5686"/>
              </a:srgbClr>
            </a:outerShdw>
          </a:effectLst>
        </p:spPr>
      </p:cxnSp>
      <p:sp>
        <p:nvSpPr>
          <p:cNvPr id="135" name="Google Shape;135;p13"/>
          <p:cNvSpPr/>
          <p:nvPr/>
        </p:nvSpPr>
        <p:spPr>
          <a:xfrm>
            <a:off x="9538903" y="4183492"/>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36" name="Google Shape;136;p13"/>
          <p:cNvSpPr/>
          <p:nvPr/>
        </p:nvSpPr>
        <p:spPr>
          <a:xfrm>
            <a:off x="9295410" y="3911235"/>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37" name="Google Shape;137;p13"/>
          <p:cNvSpPr/>
          <p:nvPr/>
        </p:nvSpPr>
        <p:spPr>
          <a:xfrm>
            <a:off x="9386503" y="4384465"/>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38" name="Google Shape;138;p13"/>
          <p:cNvSpPr/>
          <p:nvPr/>
        </p:nvSpPr>
        <p:spPr>
          <a:xfrm>
            <a:off x="10054056" y="4026917"/>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39" name="Google Shape;139;p13"/>
          <p:cNvSpPr/>
          <p:nvPr/>
        </p:nvSpPr>
        <p:spPr>
          <a:xfrm>
            <a:off x="9334236" y="366276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0" name="Google Shape;140;p13"/>
          <p:cNvSpPr/>
          <p:nvPr/>
        </p:nvSpPr>
        <p:spPr>
          <a:xfrm>
            <a:off x="9486636" y="3815165"/>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1" name="Google Shape;141;p13"/>
          <p:cNvSpPr/>
          <p:nvPr/>
        </p:nvSpPr>
        <p:spPr>
          <a:xfrm>
            <a:off x="9639036" y="3967565"/>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2" name="Google Shape;142;p13"/>
          <p:cNvSpPr/>
          <p:nvPr/>
        </p:nvSpPr>
        <p:spPr>
          <a:xfrm>
            <a:off x="9711003" y="4496772"/>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3" name="Google Shape;143;p13"/>
          <p:cNvSpPr/>
          <p:nvPr/>
        </p:nvSpPr>
        <p:spPr>
          <a:xfrm>
            <a:off x="9892043" y="426102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4" name="Google Shape;144;p13"/>
          <p:cNvSpPr/>
          <p:nvPr/>
        </p:nvSpPr>
        <p:spPr>
          <a:xfrm>
            <a:off x="10206456" y="4179317"/>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5" name="Google Shape;145;p13"/>
          <p:cNvSpPr/>
          <p:nvPr/>
        </p:nvSpPr>
        <p:spPr>
          <a:xfrm>
            <a:off x="10358856" y="4331717"/>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6" name="Google Shape;146;p13"/>
          <p:cNvSpPr/>
          <p:nvPr/>
        </p:nvSpPr>
        <p:spPr>
          <a:xfrm>
            <a:off x="10502139" y="3884566"/>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7" name="Google Shape;147;p13"/>
          <p:cNvSpPr/>
          <p:nvPr/>
        </p:nvSpPr>
        <p:spPr>
          <a:xfrm>
            <a:off x="10080190" y="4516362"/>
            <a:ext cx="172100" cy="192141"/>
          </a:xfrm>
          <a:prstGeom prst="smileyFace">
            <a:avLst>
              <a:gd name="adj" fmla="val 4653"/>
            </a:avLst>
          </a:prstGeom>
          <a:solidFill>
            <a:srgbClr val="93895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8" name="Google Shape;148;p13"/>
          <p:cNvSpPr/>
          <p:nvPr/>
        </p:nvSpPr>
        <p:spPr>
          <a:xfrm>
            <a:off x="10064143" y="3699277"/>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9" name="Google Shape;149;p13"/>
          <p:cNvSpPr/>
          <p:nvPr/>
        </p:nvSpPr>
        <p:spPr>
          <a:xfrm>
            <a:off x="10682209" y="4179317"/>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0" name="Google Shape;150;p13"/>
          <p:cNvSpPr/>
          <p:nvPr/>
        </p:nvSpPr>
        <p:spPr>
          <a:xfrm>
            <a:off x="9799633" y="403793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1" name="Google Shape;151;p13"/>
          <p:cNvSpPr/>
          <p:nvPr/>
        </p:nvSpPr>
        <p:spPr>
          <a:xfrm>
            <a:off x="10098400" y="4157792"/>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2" name="Google Shape;152;p13"/>
          <p:cNvSpPr/>
          <p:nvPr/>
        </p:nvSpPr>
        <p:spPr>
          <a:xfrm>
            <a:off x="10378556" y="4680080"/>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3" name="Google Shape;153;p13"/>
          <p:cNvSpPr/>
          <p:nvPr/>
        </p:nvSpPr>
        <p:spPr>
          <a:xfrm>
            <a:off x="10487665" y="3564070"/>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4" name="Google Shape;154;p13"/>
          <p:cNvSpPr/>
          <p:nvPr/>
        </p:nvSpPr>
        <p:spPr>
          <a:xfrm>
            <a:off x="10613553" y="4001217"/>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5" name="Google Shape;155;p13"/>
          <p:cNvSpPr/>
          <p:nvPr/>
        </p:nvSpPr>
        <p:spPr>
          <a:xfrm>
            <a:off x="9893733" y="363706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6" name="Google Shape;156;p13"/>
          <p:cNvSpPr/>
          <p:nvPr/>
        </p:nvSpPr>
        <p:spPr>
          <a:xfrm>
            <a:off x="10046133" y="3789465"/>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7" name="Google Shape;157;p13"/>
          <p:cNvSpPr/>
          <p:nvPr/>
        </p:nvSpPr>
        <p:spPr>
          <a:xfrm>
            <a:off x="10198533" y="3941865"/>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8" name="Google Shape;158;p13"/>
          <p:cNvSpPr/>
          <p:nvPr/>
        </p:nvSpPr>
        <p:spPr>
          <a:xfrm>
            <a:off x="10270500" y="4471072"/>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9" name="Google Shape;159;p13"/>
          <p:cNvSpPr/>
          <p:nvPr/>
        </p:nvSpPr>
        <p:spPr>
          <a:xfrm>
            <a:off x="10434565" y="413957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0" name="Google Shape;160;p13"/>
          <p:cNvSpPr/>
          <p:nvPr/>
        </p:nvSpPr>
        <p:spPr>
          <a:xfrm>
            <a:off x="10918353" y="3941865"/>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1" name="Google Shape;161;p13"/>
          <p:cNvSpPr/>
          <p:nvPr/>
        </p:nvSpPr>
        <p:spPr>
          <a:xfrm>
            <a:off x="10918353" y="4306017"/>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2" name="Google Shape;162;p13"/>
          <p:cNvSpPr/>
          <p:nvPr/>
        </p:nvSpPr>
        <p:spPr>
          <a:xfrm>
            <a:off x="10832303" y="4680080"/>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3" name="Google Shape;163;p13"/>
          <p:cNvSpPr/>
          <p:nvPr/>
        </p:nvSpPr>
        <p:spPr>
          <a:xfrm>
            <a:off x="10639687" y="4490662"/>
            <a:ext cx="172100" cy="192141"/>
          </a:xfrm>
          <a:prstGeom prst="smileyFace">
            <a:avLst>
              <a:gd name="adj" fmla="val 4653"/>
            </a:avLst>
          </a:prstGeom>
          <a:solidFill>
            <a:srgbClr val="93895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4" name="Google Shape;164;p13"/>
          <p:cNvSpPr/>
          <p:nvPr/>
        </p:nvSpPr>
        <p:spPr>
          <a:xfrm>
            <a:off x="10919853" y="3661076"/>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5" name="Google Shape;165;p13"/>
          <p:cNvSpPr/>
          <p:nvPr/>
        </p:nvSpPr>
        <p:spPr>
          <a:xfrm>
            <a:off x="9547595" y="3493065"/>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6" name="Google Shape;166;p13"/>
          <p:cNvSpPr/>
          <p:nvPr/>
        </p:nvSpPr>
        <p:spPr>
          <a:xfrm>
            <a:off x="9131323" y="4357095"/>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7" name="Google Shape;167;p13"/>
          <p:cNvSpPr/>
          <p:nvPr/>
        </p:nvSpPr>
        <p:spPr>
          <a:xfrm>
            <a:off x="11200329" y="4663213"/>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8" name="Google Shape;168;p13"/>
          <p:cNvSpPr/>
          <p:nvPr/>
        </p:nvSpPr>
        <p:spPr>
          <a:xfrm>
            <a:off x="10596159" y="483786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9" name="Google Shape;169;p13"/>
          <p:cNvSpPr/>
          <p:nvPr/>
        </p:nvSpPr>
        <p:spPr>
          <a:xfrm>
            <a:off x="11197019" y="4393227"/>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0" name="Google Shape;170;p13"/>
          <p:cNvSpPr/>
          <p:nvPr/>
        </p:nvSpPr>
        <p:spPr>
          <a:xfrm>
            <a:off x="8841236" y="411996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1" name="Google Shape;171;p13"/>
          <p:cNvSpPr/>
          <p:nvPr/>
        </p:nvSpPr>
        <p:spPr>
          <a:xfrm>
            <a:off x="9810338" y="4810052"/>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cxnSp>
        <p:nvCxnSpPr>
          <p:cNvPr id="172" name="Google Shape;172;p13"/>
          <p:cNvCxnSpPr>
            <a:cxnSpLocks/>
          </p:cNvCxnSpPr>
          <p:nvPr/>
        </p:nvCxnSpPr>
        <p:spPr>
          <a:xfrm>
            <a:off x="4499572" y="4122987"/>
            <a:ext cx="4044300" cy="35978"/>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5686"/>
              </a:srgbClr>
            </a:outerShdw>
          </a:effectLst>
        </p:spPr>
      </p:cxnSp>
      <p:sp>
        <p:nvSpPr>
          <p:cNvPr id="173" name="Google Shape;173;p13"/>
          <p:cNvSpPr/>
          <p:nvPr/>
        </p:nvSpPr>
        <p:spPr>
          <a:xfrm>
            <a:off x="9225127" y="4897466"/>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4" name="Google Shape;174;p13"/>
          <p:cNvSpPr/>
          <p:nvPr/>
        </p:nvSpPr>
        <p:spPr>
          <a:xfrm>
            <a:off x="9377527" y="5049866"/>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5" name="Google Shape;175;p13"/>
          <p:cNvSpPr/>
          <p:nvPr/>
        </p:nvSpPr>
        <p:spPr>
          <a:xfrm>
            <a:off x="9520810" y="4602715"/>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6" name="Google Shape;176;p13"/>
          <p:cNvSpPr/>
          <p:nvPr/>
        </p:nvSpPr>
        <p:spPr>
          <a:xfrm>
            <a:off x="9700880" y="4897466"/>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7" name="Google Shape;177;p13"/>
          <p:cNvSpPr/>
          <p:nvPr/>
        </p:nvSpPr>
        <p:spPr>
          <a:xfrm>
            <a:off x="9397227" y="5398229"/>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8" name="Google Shape;178;p13"/>
          <p:cNvSpPr/>
          <p:nvPr/>
        </p:nvSpPr>
        <p:spPr>
          <a:xfrm>
            <a:off x="9506336" y="4282219"/>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9" name="Google Shape;179;p13"/>
          <p:cNvSpPr/>
          <p:nvPr/>
        </p:nvSpPr>
        <p:spPr>
          <a:xfrm>
            <a:off x="9632224" y="471936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0" name="Google Shape;180;p13"/>
          <p:cNvSpPr/>
          <p:nvPr/>
        </p:nvSpPr>
        <p:spPr>
          <a:xfrm>
            <a:off x="9217204" y="4660014"/>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1" name="Google Shape;181;p13"/>
          <p:cNvSpPr/>
          <p:nvPr/>
        </p:nvSpPr>
        <p:spPr>
          <a:xfrm>
            <a:off x="9289171" y="5189221"/>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2" name="Google Shape;182;p13"/>
          <p:cNvSpPr/>
          <p:nvPr/>
        </p:nvSpPr>
        <p:spPr>
          <a:xfrm>
            <a:off x="9453236" y="485772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3" name="Google Shape;183;p13"/>
          <p:cNvSpPr/>
          <p:nvPr/>
        </p:nvSpPr>
        <p:spPr>
          <a:xfrm>
            <a:off x="9937024" y="4660014"/>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4" name="Google Shape;184;p13"/>
          <p:cNvSpPr/>
          <p:nvPr/>
        </p:nvSpPr>
        <p:spPr>
          <a:xfrm>
            <a:off x="9937024" y="5024166"/>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5" name="Google Shape;185;p13"/>
          <p:cNvSpPr/>
          <p:nvPr/>
        </p:nvSpPr>
        <p:spPr>
          <a:xfrm>
            <a:off x="9850974" y="5398229"/>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6" name="Google Shape;186;p13"/>
          <p:cNvSpPr/>
          <p:nvPr/>
        </p:nvSpPr>
        <p:spPr>
          <a:xfrm>
            <a:off x="9658358" y="5208811"/>
            <a:ext cx="172100" cy="192141"/>
          </a:xfrm>
          <a:prstGeom prst="smileyFace">
            <a:avLst>
              <a:gd name="adj" fmla="val 4653"/>
            </a:avLst>
          </a:prstGeom>
          <a:solidFill>
            <a:srgbClr val="93895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7" name="Google Shape;187;p13"/>
          <p:cNvSpPr/>
          <p:nvPr/>
        </p:nvSpPr>
        <p:spPr>
          <a:xfrm>
            <a:off x="9938524" y="4379225"/>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8" name="Google Shape;188;p13"/>
          <p:cNvSpPr/>
          <p:nvPr/>
        </p:nvSpPr>
        <p:spPr>
          <a:xfrm>
            <a:off x="10219000" y="5381362"/>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9" name="Google Shape;189;p13"/>
          <p:cNvSpPr/>
          <p:nvPr/>
        </p:nvSpPr>
        <p:spPr>
          <a:xfrm>
            <a:off x="9614830" y="555601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0" name="Google Shape;190;p13"/>
          <p:cNvSpPr/>
          <p:nvPr/>
        </p:nvSpPr>
        <p:spPr>
          <a:xfrm>
            <a:off x="10215690" y="5111376"/>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1" name="Google Shape;191;p13"/>
          <p:cNvSpPr/>
          <p:nvPr/>
        </p:nvSpPr>
        <p:spPr>
          <a:xfrm>
            <a:off x="10120406" y="4825648"/>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2" name="Google Shape;192;p13"/>
          <p:cNvSpPr/>
          <p:nvPr/>
        </p:nvSpPr>
        <p:spPr>
          <a:xfrm>
            <a:off x="10554656" y="5325993"/>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3" name="Google Shape;193;p13"/>
          <p:cNvSpPr/>
          <p:nvPr/>
        </p:nvSpPr>
        <p:spPr>
          <a:xfrm>
            <a:off x="10826889" y="5494299"/>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4" name="Google Shape;194;p13"/>
          <p:cNvSpPr/>
          <p:nvPr/>
        </p:nvSpPr>
        <p:spPr>
          <a:xfrm>
            <a:off x="11069809" y="5169418"/>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5" name="Google Shape;195;p13"/>
          <p:cNvSpPr/>
          <p:nvPr/>
        </p:nvSpPr>
        <p:spPr>
          <a:xfrm>
            <a:off x="10349989" y="4805266"/>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6" name="Google Shape;196;p13"/>
          <p:cNvSpPr/>
          <p:nvPr/>
        </p:nvSpPr>
        <p:spPr>
          <a:xfrm>
            <a:off x="10502389" y="4957666"/>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7" name="Google Shape;197;p13"/>
          <p:cNvSpPr/>
          <p:nvPr/>
        </p:nvSpPr>
        <p:spPr>
          <a:xfrm>
            <a:off x="10654789" y="5110066"/>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8" name="Google Shape;198;p13"/>
          <p:cNvSpPr/>
          <p:nvPr/>
        </p:nvSpPr>
        <p:spPr>
          <a:xfrm>
            <a:off x="11222209" y="5321818"/>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9" name="Google Shape;199;p13"/>
          <p:cNvSpPr/>
          <p:nvPr/>
        </p:nvSpPr>
        <p:spPr>
          <a:xfrm>
            <a:off x="11079896" y="4841778"/>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0" name="Google Shape;200;p13"/>
          <p:cNvSpPr/>
          <p:nvPr/>
        </p:nvSpPr>
        <p:spPr>
          <a:xfrm>
            <a:off x="10815386" y="5180436"/>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1" name="Google Shape;201;p13"/>
          <p:cNvSpPr/>
          <p:nvPr/>
        </p:nvSpPr>
        <p:spPr>
          <a:xfrm>
            <a:off x="11114153" y="5300293"/>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2" name="Google Shape;202;p13"/>
          <p:cNvSpPr/>
          <p:nvPr/>
        </p:nvSpPr>
        <p:spPr>
          <a:xfrm>
            <a:off x="10909486" y="4779566"/>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3" name="Google Shape;203;p13"/>
          <p:cNvSpPr/>
          <p:nvPr/>
        </p:nvSpPr>
        <p:spPr>
          <a:xfrm>
            <a:off x="11061886" y="4931966"/>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4" name="Google Shape;204;p13"/>
          <p:cNvSpPr/>
          <p:nvPr/>
        </p:nvSpPr>
        <p:spPr>
          <a:xfrm>
            <a:off x="11214286" y="5084366"/>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5" name="Google Shape;205;p13"/>
          <p:cNvSpPr/>
          <p:nvPr/>
        </p:nvSpPr>
        <p:spPr>
          <a:xfrm>
            <a:off x="10563348" y="4635566"/>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6" name="Google Shape;206;p13"/>
          <p:cNvSpPr/>
          <p:nvPr/>
        </p:nvSpPr>
        <p:spPr>
          <a:xfrm>
            <a:off x="9856989" y="526246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7" name="Google Shape;207;p13"/>
          <p:cNvSpPr/>
          <p:nvPr/>
        </p:nvSpPr>
        <p:spPr>
          <a:xfrm>
            <a:off x="10410971" y="5556015"/>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8" name="Google Shape;208;p13"/>
          <p:cNvSpPr/>
          <p:nvPr/>
        </p:nvSpPr>
        <p:spPr>
          <a:xfrm>
            <a:off x="9042273" y="3778512"/>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9" name="Google Shape;209;p13"/>
          <p:cNvSpPr/>
          <p:nvPr/>
        </p:nvSpPr>
        <p:spPr>
          <a:xfrm>
            <a:off x="9037285" y="4756084"/>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cxnSp>
        <p:nvCxnSpPr>
          <p:cNvPr id="9" name="Conector recto 8">
            <a:extLst>
              <a:ext uri="{FF2B5EF4-FFF2-40B4-BE49-F238E27FC236}">
                <a16:creationId xmlns:a16="http://schemas.microsoft.com/office/drawing/2014/main" id="{FAB3AC37-F4CF-4527-B5B4-18AE1FD263D7}"/>
              </a:ext>
            </a:extLst>
          </p:cNvPr>
          <p:cNvCxnSpPr/>
          <p:nvPr/>
        </p:nvCxnSpPr>
        <p:spPr>
          <a:xfrm flipV="1">
            <a:off x="4517679" y="4119965"/>
            <a:ext cx="0" cy="307822"/>
          </a:xfrm>
          <a:prstGeom prst="line">
            <a:avLst/>
          </a:prstGeom>
          <a:noFill/>
          <a:ln w="25400" cap="flat" cmpd="sng">
            <a:solidFill>
              <a:schemeClr val="accent2"/>
            </a:solidFill>
            <a:prstDash val="solid"/>
            <a:round/>
            <a:headEnd type="none" w="med" len="med"/>
            <a:tailEnd type="none" w="med" len="med"/>
          </a:ln>
          <a:effectLst>
            <a:outerShdw blurRad="40000" dist="20000" dir="5400000" rotWithShape="0">
              <a:srgbClr val="000000">
                <a:alpha val="35686"/>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p:nvPr/>
        </p:nvSpPr>
        <p:spPr>
          <a:xfrm>
            <a:off x="1" y="74377"/>
            <a:ext cx="6383868" cy="658953"/>
          </a:xfrm>
          <a:prstGeom prst="rect">
            <a:avLst/>
          </a:prstGeom>
          <a:solidFill>
            <a:srgbClr val="094E76"/>
          </a:solidFill>
          <a:ln>
            <a:noFill/>
          </a:ln>
        </p:spPr>
        <p:txBody>
          <a:bodyPr spcFirstLastPara="1" wrap="square" lIns="101875" tIns="50925" rIns="101875" bIns="50925" anchor="ctr" anchorCtr="0">
            <a:normAutofit fontScale="925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latin typeface="+mn-lt"/>
                <a:sym typeface="Tahoma"/>
              </a:rPr>
              <a:t>When machines have ideas</a:t>
            </a:r>
            <a:endParaRPr>
              <a:latin typeface="+mn-lt"/>
            </a:endParaRPr>
          </a:p>
        </p:txBody>
      </p:sp>
      <p:sp>
        <p:nvSpPr>
          <p:cNvPr id="215" name="Google Shape;215;p14"/>
          <p:cNvSpPr txBox="1"/>
          <p:nvPr/>
        </p:nvSpPr>
        <p:spPr>
          <a:xfrm>
            <a:off x="0" y="733330"/>
            <a:ext cx="12192000" cy="5386049"/>
          </a:xfrm>
          <a:prstGeom prst="rect">
            <a:avLst/>
          </a:prstGeom>
          <a:noFill/>
          <a:ln>
            <a:noFill/>
          </a:ln>
        </p:spPr>
        <p:txBody>
          <a:bodyPr spcFirstLastPara="1" wrap="square" lIns="91425" tIns="45700" rIns="91425" bIns="45700" anchor="t" anchorCtr="0">
            <a:spAutoFit/>
          </a:bodyPr>
          <a:lstStyle/>
          <a:p>
            <a:pPr>
              <a:buSzPts val="2800"/>
            </a:pPr>
            <a:r>
              <a:rPr lang="es-CO" sz="3200" b="1" dirty="0">
                <a:solidFill>
                  <a:schemeClr val="dk1"/>
                </a:solidFill>
                <a:latin typeface="+mn-lt"/>
                <a:ea typeface="Calibri"/>
                <a:cs typeface="Arial" panose="020B0604020202020204" pitchFamily="34" charset="0"/>
                <a:sym typeface="Calibri"/>
              </a:rPr>
              <a:t>P1Tx_ensayo_When_machines_have_ideas (Taller fuera de clase):</a:t>
            </a:r>
            <a:endParaRPr sz="1600" dirty="0">
              <a:latin typeface="+mn-lt"/>
              <a:cs typeface="Arial" panose="020B0604020202020204" pitchFamily="34" charset="0"/>
            </a:endParaRPr>
          </a:p>
          <a:p>
            <a:pPr>
              <a:buSzPts val="1800"/>
            </a:pPr>
            <a:endParaRPr sz="2000" dirty="0">
              <a:solidFill>
                <a:schemeClr val="dk1"/>
              </a:solidFill>
              <a:latin typeface="+mn-lt"/>
              <a:ea typeface="Calibri"/>
              <a:cs typeface="Arial" panose="020B0604020202020204" pitchFamily="34" charset="0"/>
              <a:sym typeface="Calibri"/>
            </a:endParaRPr>
          </a:p>
          <a:p>
            <a:pPr>
              <a:buSzPts val="1800"/>
            </a:pPr>
            <a:r>
              <a:rPr lang="es-CO" sz="2000" dirty="0">
                <a:solidFill>
                  <a:schemeClr val="dk1"/>
                </a:solidFill>
                <a:latin typeface="+mn-lt"/>
                <a:ea typeface="Calibri"/>
                <a:cs typeface="Arial" panose="020B0604020202020204" pitchFamily="34" charset="0"/>
                <a:sym typeface="Calibri"/>
              </a:rPr>
              <a:t>Ver la presentación de </a:t>
            </a:r>
            <a:r>
              <a:rPr lang="es-CO" sz="2000" b="1" dirty="0">
                <a:solidFill>
                  <a:schemeClr val="dk1"/>
                </a:solidFill>
                <a:latin typeface="+mn-lt"/>
                <a:ea typeface="Calibri"/>
                <a:cs typeface="Arial" panose="020B0604020202020204" pitchFamily="34" charset="0"/>
                <a:sym typeface="Calibri"/>
              </a:rPr>
              <a:t>Ben </a:t>
            </a:r>
            <a:r>
              <a:rPr lang="es-CO" sz="2000" b="1" dirty="0" err="1">
                <a:solidFill>
                  <a:schemeClr val="dk1"/>
                </a:solidFill>
                <a:latin typeface="+mn-lt"/>
                <a:ea typeface="Calibri"/>
                <a:cs typeface="Arial" panose="020B0604020202020204" pitchFamily="34" charset="0"/>
                <a:sym typeface="Calibri"/>
              </a:rPr>
              <a:t>Vigoda</a:t>
            </a:r>
            <a:r>
              <a:rPr lang="es-CO" sz="2000" b="1" dirty="0">
                <a:solidFill>
                  <a:schemeClr val="dk1"/>
                </a:solidFill>
                <a:latin typeface="+mn-lt"/>
                <a:ea typeface="Calibri"/>
                <a:cs typeface="Arial" panose="020B0604020202020204" pitchFamily="34" charset="0"/>
                <a:sym typeface="Calibri"/>
              </a:rPr>
              <a:t> </a:t>
            </a:r>
            <a:r>
              <a:rPr lang="es-CO" sz="2000" dirty="0">
                <a:solidFill>
                  <a:schemeClr val="dk1"/>
                </a:solidFill>
                <a:latin typeface="+mn-lt"/>
                <a:ea typeface="Calibri"/>
                <a:cs typeface="Arial" panose="020B0604020202020204" pitchFamily="34" charset="0"/>
                <a:sym typeface="Calibri"/>
              </a:rPr>
              <a:t>sobre “</a:t>
            </a:r>
            <a:r>
              <a:rPr lang="es-CO" sz="2000" b="1" dirty="0" err="1">
                <a:solidFill>
                  <a:schemeClr val="dk1"/>
                </a:solidFill>
                <a:latin typeface="+mn-lt"/>
                <a:ea typeface="Calibri"/>
                <a:cs typeface="Arial" panose="020B0604020202020204" pitchFamily="34" charset="0"/>
                <a:sym typeface="Calibri"/>
              </a:rPr>
              <a:t>When</a:t>
            </a:r>
            <a:r>
              <a:rPr lang="es-CO" sz="2000" b="1" dirty="0">
                <a:solidFill>
                  <a:schemeClr val="dk1"/>
                </a:solidFill>
                <a:latin typeface="+mn-lt"/>
                <a:ea typeface="Calibri"/>
                <a:cs typeface="Arial" panose="020B0604020202020204" pitchFamily="34" charset="0"/>
                <a:sym typeface="Calibri"/>
              </a:rPr>
              <a:t> machines </a:t>
            </a:r>
            <a:r>
              <a:rPr lang="es-CO" sz="2000" b="1" dirty="0" err="1">
                <a:solidFill>
                  <a:schemeClr val="dk1"/>
                </a:solidFill>
                <a:latin typeface="+mn-lt"/>
                <a:ea typeface="Calibri"/>
                <a:cs typeface="Arial" panose="020B0604020202020204" pitchFamily="34" charset="0"/>
                <a:sym typeface="Calibri"/>
              </a:rPr>
              <a:t>have</a:t>
            </a:r>
            <a:r>
              <a:rPr lang="es-CO" sz="2000" b="1" dirty="0">
                <a:solidFill>
                  <a:schemeClr val="dk1"/>
                </a:solidFill>
                <a:latin typeface="+mn-lt"/>
                <a:ea typeface="Calibri"/>
                <a:cs typeface="Arial" panose="020B0604020202020204" pitchFamily="34" charset="0"/>
                <a:sym typeface="Calibri"/>
              </a:rPr>
              <a:t> ideas</a:t>
            </a:r>
            <a:r>
              <a:rPr lang="es-CO" sz="2000" dirty="0">
                <a:solidFill>
                  <a:schemeClr val="dk1"/>
                </a:solidFill>
                <a:latin typeface="+mn-lt"/>
                <a:ea typeface="Calibri"/>
                <a:cs typeface="Arial" panose="020B0604020202020204" pitchFamily="34" charset="0"/>
                <a:sym typeface="Calibri"/>
              </a:rPr>
              <a:t>” y escribir un ensayo con las siguientes características:</a:t>
            </a:r>
            <a:endParaRPr sz="1600" dirty="0">
              <a:latin typeface="+mn-lt"/>
              <a:cs typeface="Arial" panose="020B0604020202020204" pitchFamily="34" charset="0"/>
            </a:endParaRPr>
          </a:p>
          <a:p>
            <a:pPr>
              <a:buSzPts val="1800"/>
            </a:pPr>
            <a:endParaRPr sz="2000" dirty="0">
              <a:solidFill>
                <a:schemeClr val="dk1"/>
              </a:solidFill>
              <a:latin typeface="+mn-lt"/>
              <a:ea typeface="Calibri"/>
              <a:cs typeface="Arial" panose="020B0604020202020204" pitchFamily="34" charset="0"/>
              <a:sym typeface="Calibri"/>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Tamaña Carta (con bordes: superior 3, izquierda 3, derecha 2, inferior 2)</a:t>
            </a:r>
            <a:endParaRPr sz="1600" dirty="0">
              <a:latin typeface="+mn-lt"/>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Una hoja, máximo 2</a:t>
            </a:r>
            <a:endParaRPr sz="1600" dirty="0">
              <a:latin typeface="+mn-lt"/>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Letra estilo Arial o Calibri y tamaño 12</a:t>
            </a:r>
            <a:endParaRPr sz="1600" dirty="0">
              <a:latin typeface="+mn-lt"/>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Interlineado: 1.5</a:t>
            </a:r>
            <a:endParaRPr sz="1600" dirty="0">
              <a:latin typeface="+mn-lt"/>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Alienación del texto: ajustado.</a:t>
            </a:r>
            <a:endParaRPr sz="1600" dirty="0">
              <a:latin typeface="+mn-lt"/>
              <a:cs typeface="Arial" panose="020B0604020202020204" pitchFamily="34" charset="0"/>
            </a:endParaRPr>
          </a:p>
          <a:p>
            <a:pPr marL="285750" indent="-171450">
              <a:buClr>
                <a:schemeClr val="dk1"/>
              </a:buClr>
              <a:buSzPts val="1800"/>
            </a:pPr>
            <a:endParaRPr sz="2000" dirty="0">
              <a:solidFill>
                <a:schemeClr val="dk1"/>
              </a:solidFill>
              <a:latin typeface="+mn-lt"/>
              <a:ea typeface="Calibri"/>
              <a:cs typeface="Arial" panose="020B0604020202020204" pitchFamily="34" charset="0"/>
              <a:sym typeface="Calibri"/>
            </a:endParaRPr>
          </a:p>
          <a:p>
            <a:pPr>
              <a:buSzPts val="1800"/>
            </a:pPr>
            <a:r>
              <a:rPr lang="es-CO" sz="2000" dirty="0">
                <a:solidFill>
                  <a:schemeClr val="dk1"/>
                </a:solidFill>
                <a:latin typeface="+mn-lt"/>
                <a:ea typeface="Calibri"/>
                <a:cs typeface="Arial" panose="020B0604020202020204" pitchFamily="34" charset="0"/>
                <a:sym typeface="Calibri"/>
              </a:rPr>
              <a:t>La presentación esta en esta URL: </a:t>
            </a:r>
            <a:r>
              <a:rPr lang="es-CO" sz="2000" u="sng" dirty="0">
                <a:solidFill>
                  <a:schemeClr val="dk1"/>
                </a:solidFill>
                <a:latin typeface="+mn-lt"/>
                <a:ea typeface="Calibri"/>
                <a:cs typeface="Arial" panose="020B0604020202020204" pitchFamily="34" charset="0"/>
                <a:sym typeface="Calibri"/>
                <a:hlinkClick r:id="rId3"/>
              </a:rPr>
              <a:t>https://www.youtube.com/watch?v=PCs3vsoMZfY</a:t>
            </a:r>
            <a:r>
              <a:rPr lang="es-CO" sz="2000" dirty="0">
                <a:solidFill>
                  <a:schemeClr val="dk1"/>
                </a:solidFill>
                <a:latin typeface="+mn-lt"/>
                <a:ea typeface="Calibri"/>
                <a:cs typeface="Arial" panose="020B0604020202020204" pitchFamily="34" charset="0"/>
                <a:sym typeface="Calibri"/>
              </a:rPr>
              <a:t> (obviamente esta en ingles).</a:t>
            </a:r>
            <a:endParaRPr sz="1600" dirty="0">
              <a:latin typeface="+mn-lt"/>
              <a:cs typeface="Arial" panose="020B0604020202020204" pitchFamily="34" charset="0"/>
            </a:endParaRPr>
          </a:p>
          <a:p>
            <a:pPr>
              <a:buSzPts val="1800"/>
            </a:pPr>
            <a:r>
              <a:rPr lang="es-CO" sz="2000" dirty="0">
                <a:solidFill>
                  <a:schemeClr val="dk1"/>
                </a:solidFill>
                <a:latin typeface="+mn-lt"/>
                <a:ea typeface="Calibri"/>
                <a:cs typeface="Arial" panose="020B0604020202020204" pitchFamily="34" charset="0"/>
                <a:sym typeface="Calibri"/>
              </a:rPr>
              <a:t>Por si no saben quien es ese tal Ben </a:t>
            </a:r>
            <a:r>
              <a:rPr lang="es-CO" sz="2000" dirty="0" err="1">
                <a:solidFill>
                  <a:schemeClr val="dk1"/>
                </a:solidFill>
                <a:latin typeface="+mn-lt"/>
                <a:ea typeface="Calibri"/>
                <a:cs typeface="Arial" panose="020B0604020202020204" pitchFamily="34" charset="0"/>
                <a:sym typeface="Calibri"/>
              </a:rPr>
              <a:t>Vigoda</a:t>
            </a:r>
            <a:r>
              <a:rPr lang="es-CO" sz="2000" dirty="0">
                <a:solidFill>
                  <a:schemeClr val="dk1"/>
                </a:solidFill>
                <a:latin typeface="+mn-lt"/>
                <a:ea typeface="Calibri"/>
                <a:cs typeface="Arial" panose="020B0604020202020204" pitchFamily="34" charset="0"/>
                <a:sym typeface="Calibri"/>
              </a:rPr>
              <a:t>: </a:t>
            </a:r>
            <a:r>
              <a:rPr lang="es-CO" sz="2000" u="sng" dirty="0">
                <a:solidFill>
                  <a:schemeClr val="dk1"/>
                </a:solidFill>
                <a:latin typeface="+mn-lt"/>
                <a:ea typeface="Calibri"/>
                <a:cs typeface="Arial" panose="020B0604020202020204" pitchFamily="34" charset="0"/>
                <a:sym typeface="Calibri"/>
                <a:hlinkClick r:id="rId4"/>
              </a:rPr>
              <a:t>https://tedxboston.org/speaker/vigoda</a:t>
            </a:r>
            <a:r>
              <a:rPr lang="es-CO" sz="2000" dirty="0">
                <a:solidFill>
                  <a:schemeClr val="dk1"/>
                </a:solidFill>
                <a:latin typeface="+mn-lt"/>
                <a:ea typeface="Calibri"/>
                <a:cs typeface="Arial" panose="020B0604020202020204" pitchFamily="34" charset="0"/>
                <a:sym typeface="Calibri"/>
              </a:rPr>
              <a:t> </a:t>
            </a:r>
            <a:endParaRPr sz="1600" dirty="0">
              <a:latin typeface="+mn-lt"/>
              <a:cs typeface="Arial" panose="020B0604020202020204" pitchFamily="34" charset="0"/>
            </a:endParaRPr>
          </a:p>
          <a:p>
            <a:pPr>
              <a:buSzPts val="1800"/>
            </a:pPr>
            <a:r>
              <a:rPr lang="es-CO" sz="2000" dirty="0">
                <a:solidFill>
                  <a:schemeClr val="dk1"/>
                </a:solidFill>
                <a:latin typeface="+mn-lt"/>
                <a:ea typeface="Calibri"/>
                <a:cs typeface="Arial" panose="020B0604020202020204" pitchFamily="34" charset="0"/>
                <a:sym typeface="Calibri"/>
              </a:rPr>
              <a:t> </a:t>
            </a:r>
            <a:endParaRPr sz="1600" dirty="0">
              <a:latin typeface="+mn-lt"/>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5" descr="Imagen relacionada"/>
          <p:cNvPicPr preferRelativeResize="0"/>
          <p:nvPr/>
        </p:nvPicPr>
        <p:blipFill rotWithShape="1">
          <a:blip r:embed="rId3">
            <a:alphaModFix/>
          </a:blip>
          <a:srcRect/>
          <a:stretch/>
        </p:blipFill>
        <p:spPr>
          <a:xfrm>
            <a:off x="1881868" y="1468076"/>
            <a:ext cx="3587115" cy="4420343"/>
          </a:xfrm>
          <a:prstGeom prst="rect">
            <a:avLst/>
          </a:prstGeom>
          <a:noFill/>
          <a:ln>
            <a:noFill/>
          </a:ln>
        </p:spPr>
      </p:pic>
      <p:sp>
        <p:nvSpPr>
          <p:cNvPr id="221" name="Google Shape;221;p15"/>
          <p:cNvSpPr txBox="1"/>
          <p:nvPr/>
        </p:nvSpPr>
        <p:spPr>
          <a:xfrm>
            <a:off x="6096000" y="1785420"/>
            <a:ext cx="4318636" cy="3785652"/>
          </a:xfrm>
          <a:prstGeom prst="rect">
            <a:avLst/>
          </a:prstGeom>
          <a:noFill/>
          <a:ln>
            <a:noFill/>
          </a:ln>
        </p:spPr>
        <p:txBody>
          <a:bodyPr spcFirstLastPara="1" wrap="square" lIns="91425" tIns="45700" rIns="91425" bIns="45700" anchor="t" anchorCtr="0">
            <a:spAutoFit/>
          </a:bodyPr>
          <a:lstStyle/>
          <a:p>
            <a:pPr algn="ctr">
              <a:buSzPts val="6000"/>
            </a:pPr>
            <a:r>
              <a:rPr lang="es-CO" sz="6000" b="1">
                <a:solidFill>
                  <a:schemeClr val="dk1"/>
                </a:solidFill>
                <a:latin typeface="Calibri"/>
                <a:ea typeface="Calibri"/>
                <a:cs typeface="Calibri"/>
                <a:sym typeface="Calibri"/>
              </a:rPr>
              <a:t>Machine learning y las matemáticas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6"/>
          <p:cNvSpPr/>
          <p:nvPr/>
        </p:nvSpPr>
        <p:spPr>
          <a:xfrm>
            <a:off x="1829264" y="1394195"/>
            <a:ext cx="2307741"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Cálculo Diferencial</a:t>
            </a:r>
            <a:endParaRPr dirty="0">
              <a:latin typeface="+mn-lt"/>
            </a:endParaRPr>
          </a:p>
        </p:txBody>
      </p:sp>
      <p:sp>
        <p:nvSpPr>
          <p:cNvPr id="227" name="Google Shape;227;p16"/>
          <p:cNvSpPr/>
          <p:nvPr/>
        </p:nvSpPr>
        <p:spPr>
          <a:xfrm>
            <a:off x="1810439" y="1973219"/>
            <a:ext cx="1960806"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Cálculo Integral</a:t>
            </a:r>
            <a:endParaRPr dirty="0">
              <a:latin typeface="+mn-lt"/>
            </a:endParaRPr>
          </a:p>
        </p:txBody>
      </p:sp>
      <p:sp>
        <p:nvSpPr>
          <p:cNvPr id="228" name="Google Shape;228;p16"/>
          <p:cNvSpPr/>
          <p:nvPr/>
        </p:nvSpPr>
        <p:spPr>
          <a:xfrm>
            <a:off x="1810439" y="2569539"/>
            <a:ext cx="1806305"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Álgebra Lineal</a:t>
            </a:r>
            <a:endParaRPr>
              <a:latin typeface="+mn-lt"/>
            </a:endParaRPr>
          </a:p>
        </p:txBody>
      </p:sp>
      <p:sp>
        <p:nvSpPr>
          <p:cNvPr id="229" name="Google Shape;229;p16"/>
          <p:cNvSpPr/>
          <p:nvPr/>
        </p:nvSpPr>
        <p:spPr>
          <a:xfrm>
            <a:off x="1829264" y="3149170"/>
            <a:ext cx="2094071"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Cálculo Vectorial</a:t>
            </a:r>
            <a:endParaRPr>
              <a:latin typeface="+mn-lt"/>
            </a:endParaRPr>
          </a:p>
        </p:txBody>
      </p:sp>
      <p:sp>
        <p:nvSpPr>
          <p:cNvPr id="230" name="Google Shape;230;p16"/>
          <p:cNvSpPr/>
          <p:nvPr/>
        </p:nvSpPr>
        <p:spPr>
          <a:xfrm>
            <a:off x="1792516" y="3751961"/>
            <a:ext cx="2785208"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Ecuaciones Diferenciales</a:t>
            </a:r>
            <a:endParaRPr>
              <a:latin typeface="+mn-lt"/>
            </a:endParaRPr>
          </a:p>
        </p:txBody>
      </p:sp>
      <p:sp>
        <p:nvSpPr>
          <p:cNvPr id="231" name="Google Shape;231;p16"/>
          <p:cNvSpPr/>
          <p:nvPr/>
        </p:nvSpPr>
        <p:spPr>
          <a:xfrm>
            <a:off x="1790050" y="4360953"/>
            <a:ext cx="2785208"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Métodos Numéricos</a:t>
            </a:r>
            <a:endParaRPr>
              <a:latin typeface="+mn-lt"/>
            </a:endParaRPr>
          </a:p>
        </p:txBody>
      </p:sp>
      <p:sp>
        <p:nvSpPr>
          <p:cNvPr id="232" name="Google Shape;232;p16"/>
          <p:cNvSpPr/>
          <p:nvPr/>
        </p:nvSpPr>
        <p:spPr>
          <a:xfrm>
            <a:off x="1841044" y="5185642"/>
            <a:ext cx="1745093"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Estadística</a:t>
            </a:r>
            <a:endParaRPr>
              <a:latin typeface="+mn-lt"/>
            </a:endParaRPr>
          </a:p>
        </p:txBody>
      </p:sp>
      <p:sp>
        <p:nvSpPr>
          <p:cNvPr id="233" name="Google Shape;233;p16"/>
          <p:cNvSpPr/>
          <p:nvPr/>
        </p:nvSpPr>
        <p:spPr>
          <a:xfrm>
            <a:off x="4312115" y="1763486"/>
            <a:ext cx="830296" cy="3631474"/>
          </a:xfrm>
          <a:prstGeom prst="rightBrace">
            <a:avLst>
              <a:gd name="adj1" fmla="val 8333"/>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a:buSzPts val="1800"/>
            </a:pPr>
            <a:endParaRPr sz="1800">
              <a:solidFill>
                <a:schemeClr val="dk1"/>
              </a:solidFill>
              <a:latin typeface="+mn-lt"/>
              <a:ea typeface="Calibri"/>
              <a:cs typeface="Calibri"/>
              <a:sym typeface="Calibri"/>
            </a:endParaRPr>
          </a:p>
        </p:txBody>
      </p:sp>
      <p:sp>
        <p:nvSpPr>
          <p:cNvPr id="234" name="Google Shape;234;p16"/>
          <p:cNvSpPr/>
          <p:nvPr/>
        </p:nvSpPr>
        <p:spPr>
          <a:xfrm>
            <a:off x="5257421" y="3079214"/>
            <a:ext cx="1792170" cy="923330"/>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Base de las Ciencias de la computación</a:t>
            </a:r>
            <a:endParaRPr>
              <a:latin typeface="+mn-lt"/>
            </a:endParaRPr>
          </a:p>
        </p:txBody>
      </p:sp>
      <p:sp>
        <p:nvSpPr>
          <p:cNvPr id="235" name="Google Shape;235;p16"/>
          <p:cNvSpPr/>
          <p:nvPr/>
        </p:nvSpPr>
        <p:spPr>
          <a:xfrm>
            <a:off x="7826452" y="2366966"/>
            <a:ext cx="4069935" cy="1754286"/>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3600"/>
            </a:pPr>
            <a:r>
              <a:rPr lang="es-CO" sz="3600" dirty="0">
                <a:solidFill>
                  <a:schemeClr val="dk1"/>
                </a:solidFill>
                <a:latin typeface="+mn-lt"/>
                <a:ea typeface="Calibri"/>
                <a:cs typeface="Calibri"/>
                <a:sym typeface="Calibri"/>
              </a:rPr>
              <a:t>Inteligencia Artificial</a:t>
            </a:r>
          </a:p>
          <a:p>
            <a:pPr algn="ctr">
              <a:buSzPts val="3600"/>
            </a:pPr>
            <a:r>
              <a:rPr lang="es-CO" sz="3600" dirty="0">
                <a:solidFill>
                  <a:schemeClr val="dk1"/>
                </a:solidFill>
                <a:latin typeface="+mn-lt"/>
                <a:cs typeface="Calibri"/>
                <a:sym typeface="Calibri"/>
              </a:rPr>
              <a:t>(machine learning)</a:t>
            </a:r>
            <a:endParaRPr dirty="0">
              <a:latin typeface="+mn-lt"/>
            </a:endParaRPr>
          </a:p>
        </p:txBody>
      </p:sp>
      <p:sp>
        <p:nvSpPr>
          <p:cNvPr id="236" name="Google Shape;236;p16"/>
          <p:cNvSpPr/>
          <p:nvPr/>
        </p:nvSpPr>
        <p:spPr>
          <a:xfrm>
            <a:off x="7206180" y="3350012"/>
            <a:ext cx="463683" cy="290343"/>
          </a:xfrm>
          <a:prstGeom prst="rightArrow">
            <a:avLst>
              <a:gd name="adj1" fmla="val 50000"/>
              <a:gd name="adj2" fmla="val 50000"/>
            </a:avLst>
          </a:prstGeom>
          <a:gradFill>
            <a:gsLst>
              <a:gs pos="0">
                <a:srgbClr val="3E7FCD"/>
              </a:gs>
              <a:gs pos="100000">
                <a:srgbClr val="96C0FF"/>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dk1"/>
              </a:solidFill>
              <a:latin typeface="+mn-lt"/>
              <a:ea typeface="Calibri"/>
              <a:cs typeface="Calibri"/>
              <a:sym typeface="Calibri"/>
            </a:endParaRPr>
          </a:p>
        </p:txBody>
      </p:sp>
      <p:sp>
        <p:nvSpPr>
          <p:cNvPr id="237" name="Google Shape;237;p16"/>
          <p:cNvSpPr txBox="1"/>
          <p:nvPr/>
        </p:nvSpPr>
        <p:spPr>
          <a:xfrm>
            <a:off x="7644" y="65349"/>
            <a:ext cx="6145862" cy="467489"/>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442" b="1">
                <a:solidFill>
                  <a:schemeClr val="lt1"/>
                </a:solidFill>
                <a:latin typeface="+mn-lt"/>
                <a:ea typeface="Tahoma"/>
                <a:cs typeface="Tahoma"/>
                <a:sym typeface="Tahoma"/>
              </a:rPr>
              <a:t>Machine learning y las matemáticas </a:t>
            </a:r>
            <a:endParaRPr sz="1295">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7"/>
          <p:cNvSpPr/>
          <p:nvPr/>
        </p:nvSpPr>
        <p:spPr>
          <a:xfrm>
            <a:off x="727296" y="0"/>
            <a:ext cx="4851603" cy="5925741"/>
          </a:xfrm>
          <a:prstGeom prst="rect">
            <a:avLst/>
          </a:prstGeom>
          <a:gradFill>
            <a:gsLst>
              <a:gs pos="0">
                <a:srgbClr val="4F81BD">
                  <a:alpha val="80000"/>
                </a:srgbClr>
              </a:gs>
              <a:gs pos="25000">
                <a:srgbClr val="4F81BD">
                  <a:alpha val="60000"/>
                </a:srgbClr>
              </a:gs>
              <a:gs pos="94000">
                <a:srgbClr val="C4BD97"/>
              </a:gs>
              <a:gs pos="100000">
                <a:srgbClr val="C4BD97"/>
              </a:gs>
            </a:gsLst>
            <a:lin ang="4200000" scaled="0"/>
          </a:gradFill>
          <a:ln>
            <a:noFill/>
          </a:ln>
        </p:spPr>
        <p:txBody>
          <a:bodyPr spcFirstLastPara="1" wrap="square" lIns="91425" tIns="45700" rIns="91425" bIns="45700" anchor="ctr" anchorCtr="0">
            <a:noAutofit/>
          </a:bodyPr>
          <a:lstStyle/>
          <a:p>
            <a:pPr algn="ctr">
              <a:buSzPts val="1350"/>
            </a:pPr>
            <a:endParaRPr sz="1350">
              <a:solidFill>
                <a:schemeClr val="lt1"/>
              </a:solidFill>
              <a:latin typeface="+mn-lt"/>
              <a:ea typeface="Calibri"/>
              <a:cs typeface="Calibri"/>
              <a:sym typeface="Calibri"/>
            </a:endParaRPr>
          </a:p>
        </p:txBody>
      </p:sp>
      <p:pic>
        <p:nvPicPr>
          <p:cNvPr id="243" name="Google Shape;243;p17"/>
          <p:cNvPicPr preferRelativeResize="0"/>
          <p:nvPr/>
        </p:nvPicPr>
        <p:blipFill rotWithShape="1">
          <a:blip r:embed="rId3">
            <a:alphaModFix/>
          </a:blip>
          <a:srcRect r="13200"/>
          <a:stretch/>
        </p:blipFill>
        <p:spPr>
          <a:xfrm>
            <a:off x="727295" y="0"/>
            <a:ext cx="9144000" cy="5925741"/>
          </a:xfrm>
          <a:prstGeom prst="rect">
            <a:avLst/>
          </a:prstGeom>
          <a:noFill/>
          <a:ln>
            <a:noFill/>
          </a:ln>
        </p:spPr>
      </p:pic>
      <p:sp>
        <p:nvSpPr>
          <p:cNvPr id="244" name="Google Shape;244;p17"/>
          <p:cNvSpPr txBox="1"/>
          <p:nvPr/>
        </p:nvSpPr>
        <p:spPr>
          <a:xfrm>
            <a:off x="5844693" y="1"/>
            <a:ext cx="4823287" cy="2550005"/>
          </a:xfrm>
          <a:prstGeom prst="rect">
            <a:avLst/>
          </a:prstGeom>
          <a:noFill/>
          <a:ln>
            <a:noFill/>
          </a:ln>
        </p:spPr>
        <p:txBody>
          <a:bodyPr spcFirstLastPara="1" wrap="square" lIns="91425" tIns="45700" rIns="91425" bIns="45700" anchor="ctr" anchorCtr="0">
            <a:normAutofit/>
          </a:bodyPr>
          <a:lstStyle/>
          <a:p>
            <a:pPr algn="ctr">
              <a:lnSpc>
                <a:spcPct val="90000"/>
              </a:lnSpc>
              <a:buSzPts val="4800"/>
            </a:pPr>
            <a:r>
              <a:rPr lang="es-CO" sz="4800" b="1">
                <a:latin typeface="+mn-lt"/>
                <a:ea typeface="Calibri"/>
                <a:cs typeface="Calibri"/>
                <a:sym typeface="Calibri"/>
              </a:rPr>
              <a:t>Machine learning y las matemáticas </a:t>
            </a:r>
            <a:endParaRPr>
              <a:latin typeface="+mn-lt"/>
            </a:endParaRPr>
          </a:p>
        </p:txBody>
      </p:sp>
      <p:sp>
        <p:nvSpPr>
          <p:cNvPr id="245" name="Google Shape;245;p17"/>
          <p:cNvSpPr/>
          <p:nvPr/>
        </p:nvSpPr>
        <p:spPr>
          <a:xfrm>
            <a:off x="727295" y="720156"/>
            <a:ext cx="4320692" cy="4666770"/>
          </a:xfrm>
          <a:custGeom>
            <a:avLst/>
            <a:gdLst/>
            <a:ahLst/>
            <a:cxnLst/>
            <a:rect l="l" t="t" r="r" b="b"/>
            <a:pathLst>
              <a:path w="5000438" h="5400962" extrusionOk="0">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txBody>
          <a:bodyPr spcFirstLastPara="1" wrap="square" lIns="91425" tIns="45700" rIns="91425" bIns="45700" anchor="ctr" anchorCtr="0">
            <a:noAutofit/>
          </a:bodyPr>
          <a:lstStyle/>
          <a:p>
            <a:pPr algn="ctr">
              <a:buSzPts val="1350"/>
            </a:pPr>
            <a:endParaRPr sz="1350">
              <a:solidFill>
                <a:schemeClr val="lt1"/>
              </a:solidFill>
              <a:latin typeface="+mn-lt"/>
              <a:ea typeface="Calibri"/>
              <a:cs typeface="Calibri"/>
              <a:sym typeface="Calibri"/>
            </a:endParaRPr>
          </a:p>
        </p:txBody>
      </p:sp>
      <p:pic>
        <p:nvPicPr>
          <p:cNvPr id="246" name="Google Shape;246;p17" descr="Imagen relacionada"/>
          <p:cNvPicPr preferRelativeResize="0"/>
          <p:nvPr/>
        </p:nvPicPr>
        <p:blipFill rotWithShape="1">
          <a:blip r:embed="rId4">
            <a:alphaModFix/>
          </a:blip>
          <a:srcRect l="14101" r="21403" b="-1"/>
          <a:stretch/>
        </p:blipFill>
        <p:spPr>
          <a:xfrm>
            <a:off x="727315" y="885081"/>
            <a:ext cx="4180350" cy="4375387"/>
          </a:xfrm>
          <a:custGeom>
            <a:avLst/>
            <a:gdLst/>
            <a:ahLst/>
            <a:cxnLst/>
            <a:rect l="l" t="t" r="r" b="b"/>
            <a:pathLst>
              <a:path w="4838041" h="5063738" extrusionOk="0">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ln>
            <a:noFill/>
          </a:ln>
        </p:spPr>
      </p:pic>
      <p:sp>
        <p:nvSpPr>
          <p:cNvPr id="247" name="Google Shape;247;p17"/>
          <p:cNvSpPr txBox="1"/>
          <p:nvPr/>
        </p:nvSpPr>
        <p:spPr>
          <a:xfrm>
            <a:off x="6271008" y="2180221"/>
            <a:ext cx="3733184" cy="3397088"/>
          </a:xfrm>
          <a:prstGeom prst="rect">
            <a:avLst/>
          </a:prstGeom>
          <a:noFill/>
          <a:ln>
            <a:noFill/>
          </a:ln>
        </p:spPr>
        <p:txBody>
          <a:bodyPr spcFirstLastPara="1" wrap="square" lIns="91425" tIns="45700" rIns="91425" bIns="45700" anchor="ctr" anchorCtr="0">
            <a:normAutofit lnSpcReduction="10000"/>
          </a:bodyPr>
          <a:lstStyle/>
          <a:p>
            <a:pPr algn="ctr">
              <a:lnSpc>
                <a:spcPct val="90000"/>
              </a:lnSpc>
              <a:buSzPts val="2800"/>
            </a:pPr>
            <a:r>
              <a:rPr lang="es-CO" sz="2800" dirty="0">
                <a:latin typeface="+mn-lt"/>
                <a:ea typeface="Calibri"/>
                <a:cs typeface="Calibri"/>
                <a:sym typeface="Calibri"/>
              </a:rPr>
              <a:t>La gran tarea en Machine Learning es encontrar  algoritmos que sean capaces de </a:t>
            </a:r>
            <a:r>
              <a:rPr lang="es-CO" sz="2800" b="1" dirty="0">
                <a:latin typeface="+mn-lt"/>
                <a:ea typeface="Calibri"/>
                <a:cs typeface="Calibri"/>
                <a:sym typeface="Calibri"/>
              </a:rPr>
              <a:t>aprender</a:t>
            </a:r>
            <a:r>
              <a:rPr lang="es-CO" sz="2800" dirty="0">
                <a:latin typeface="+mn-lt"/>
                <a:ea typeface="Calibri"/>
                <a:cs typeface="Calibri"/>
                <a:sym typeface="Calibri"/>
              </a:rPr>
              <a:t> sobre valores óptimos a partir de los datos con un porcentaje mínimo de </a:t>
            </a:r>
            <a:r>
              <a:rPr lang="es-CO" sz="2800" b="1" dirty="0">
                <a:latin typeface="+mn-lt"/>
                <a:ea typeface="Calibri"/>
                <a:cs typeface="Calibri"/>
                <a:sym typeface="Calibri"/>
              </a:rPr>
              <a:t>error</a:t>
            </a:r>
            <a:r>
              <a:rPr lang="es-CO" sz="2800" dirty="0">
                <a:latin typeface="+mn-lt"/>
                <a:ea typeface="Calibri"/>
                <a:cs typeface="Calibri"/>
                <a:sym typeface="Calibri"/>
              </a:rPr>
              <a:t>.</a:t>
            </a:r>
            <a:endParaRPr dirty="0">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8"/>
          <p:cNvSpPr txBox="1"/>
          <p:nvPr/>
        </p:nvSpPr>
        <p:spPr>
          <a:xfrm>
            <a:off x="1864976" y="732752"/>
            <a:ext cx="8407400" cy="3785611"/>
          </a:xfrm>
          <a:prstGeom prst="rect">
            <a:avLst/>
          </a:prstGeom>
          <a:noFill/>
          <a:ln>
            <a:noFill/>
          </a:ln>
        </p:spPr>
        <p:txBody>
          <a:bodyPr spcFirstLastPara="1" wrap="square" lIns="91425" tIns="45700" rIns="91425" bIns="45700" anchor="t" anchorCtr="0">
            <a:spAutoFit/>
          </a:bodyPr>
          <a:lstStyle/>
          <a:p>
            <a:pPr algn="ctr">
              <a:buSzPts val="8000"/>
            </a:pPr>
            <a:r>
              <a:rPr lang="es-CO" sz="8000" b="1" dirty="0">
                <a:solidFill>
                  <a:schemeClr val="dk1"/>
                </a:solidFill>
              </a:rPr>
              <a:t>Aquello que no se mide, no se puede mejorar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2"/>
          <p:cNvSpPr txBox="1"/>
          <p:nvPr/>
        </p:nvSpPr>
        <p:spPr>
          <a:xfrm>
            <a:off x="1125647" y="1856219"/>
            <a:ext cx="10444681" cy="3293169"/>
          </a:xfrm>
          <a:prstGeom prst="rect">
            <a:avLst/>
          </a:prstGeom>
          <a:noFill/>
          <a:ln>
            <a:noFill/>
          </a:ln>
        </p:spPr>
        <p:txBody>
          <a:bodyPr spcFirstLastPara="1" wrap="square" lIns="91425" tIns="45700" rIns="91425" bIns="45700" anchor="t" anchorCtr="0">
            <a:spAutoFit/>
          </a:bodyPr>
          <a:lstStyle/>
          <a:p>
            <a:pPr>
              <a:buSzPts val="3200"/>
            </a:pPr>
            <a:r>
              <a:rPr lang="es-CO" sz="3200" b="1" dirty="0" err="1">
                <a:solidFill>
                  <a:schemeClr val="dk1"/>
                </a:solidFill>
                <a:latin typeface="+mn-lt"/>
                <a:ea typeface="Calibri"/>
                <a:cs typeface="Calibri"/>
                <a:sym typeface="Calibri"/>
              </a:rPr>
              <a:t>Faculty</a:t>
            </a:r>
            <a:r>
              <a:rPr lang="es-CO" sz="3200" b="1" dirty="0">
                <a:solidFill>
                  <a:schemeClr val="dk1"/>
                </a:solidFill>
                <a:latin typeface="+mn-lt"/>
                <a:ea typeface="Calibri"/>
                <a:cs typeface="Calibri"/>
                <a:sym typeface="Calibri"/>
              </a:rPr>
              <a:t>: 	</a:t>
            </a:r>
            <a:r>
              <a:rPr lang="es-CO" sz="3200" b="1" dirty="0" err="1">
                <a:solidFill>
                  <a:schemeClr val="dk1"/>
                </a:solidFill>
                <a:latin typeface="+mn-lt"/>
                <a:ea typeface="Calibri"/>
                <a:cs typeface="Calibri"/>
                <a:sym typeface="Calibri"/>
              </a:rPr>
              <a:t>S</a:t>
            </a:r>
            <a:r>
              <a:rPr lang="es-CO" sz="3200" dirty="0" err="1">
                <a:solidFill>
                  <a:schemeClr val="dk1"/>
                </a:solidFill>
                <a:latin typeface="+mn-lt"/>
                <a:ea typeface="Calibri"/>
                <a:cs typeface="Calibri"/>
                <a:sym typeface="Calibri"/>
              </a:rPr>
              <a:t>ystems</a:t>
            </a:r>
            <a:r>
              <a:rPr lang="es-CO" sz="3200" dirty="0">
                <a:solidFill>
                  <a:schemeClr val="dk1"/>
                </a:solidFill>
                <a:latin typeface="+mn-lt"/>
                <a:ea typeface="Calibri"/>
                <a:cs typeface="Calibri"/>
                <a:sym typeface="Calibri"/>
              </a:rPr>
              <a:t> </a:t>
            </a:r>
            <a:r>
              <a:rPr lang="es-CO" sz="3200" dirty="0" err="1">
                <a:solidFill>
                  <a:schemeClr val="dk1"/>
                </a:solidFill>
                <a:latin typeface="+mn-lt"/>
                <a:ea typeface="Calibri"/>
                <a:cs typeface="Calibri"/>
                <a:sym typeface="Calibri"/>
              </a:rPr>
              <a:t>engineer</a:t>
            </a:r>
            <a:endParaRPr sz="3200" dirty="0">
              <a:solidFill>
                <a:schemeClr val="dk1"/>
              </a:solidFill>
              <a:latin typeface="+mn-lt"/>
              <a:ea typeface="Calibri"/>
              <a:cs typeface="Calibri"/>
              <a:sym typeface="Calibri"/>
            </a:endParaRPr>
          </a:p>
          <a:p>
            <a:pPr>
              <a:buSzPts val="3200"/>
            </a:pPr>
            <a:r>
              <a:rPr lang="es-CO" sz="3200" b="1" dirty="0" err="1">
                <a:solidFill>
                  <a:schemeClr val="dk1"/>
                </a:solidFill>
                <a:latin typeface="+mn-lt"/>
                <a:ea typeface="Calibri"/>
                <a:cs typeface="Calibri"/>
                <a:sym typeface="Calibri"/>
              </a:rPr>
              <a:t>Course</a:t>
            </a:r>
            <a:r>
              <a:rPr lang="es-CO" sz="3200" b="1" dirty="0">
                <a:solidFill>
                  <a:schemeClr val="dk1"/>
                </a:solidFill>
                <a:latin typeface="+mn-lt"/>
                <a:ea typeface="Calibri"/>
                <a:cs typeface="Calibri"/>
                <a:sym typeface="Calibri"/>
              </a:rPr>
              <a:t>: 	</a:t>
            </a:r>
            <a:r>
              <a:rPr lang="es-CO" sz="3200" dirty="0">
                <a:solidFill>
                  <a:schemeClr val="dk1"/>
                </a:solidFill>
                <a:latin typeface="+mn-lt"/>
                <a:ea typeface="Calibri"/>
                <a:cs typeface="Calibri"/>
                <a:sym typeface="Calibri"/>
              </a:rPr>
              <a:t>Deep Learning</a:t>
            </a:r>
            <a:endParaRPr sz="3200" b="1" dirty="0">
              <a:solidFill>
                <a:schemeClr val="dk1"/>
              </a:solidFill>
              <a:latin typeface="+mn-lt"/>
              <a:ea typeface="Calibri"/>
              <a:cs typeface="Calibri"/>
              <a:sym typeface="Calibri"/>
            </a:endParaRPr>
          </a:p>
          <a:p>
            <a:pPr>
              <a:buSzPts val="3200"/>
            </a:pPr>
            <a:r>
              <a:rPr lang="es-CO" sz="3200" b="1" dirty="0" err="1">
                <a:solidFill>
                  <a:schemeClr val="dk1"/>
                </a:solidFill>
                <a:latin typeface="+mn-lt"/>
                <a:ea typeface="Calibri"/>
                <a:cs typeface="Calibri"/>
                <a:sym typeface="Calibri"/>
              </a:rPr>
              <a:t>Topic</a:t>
            </a:r>
            <a:r>
              <a:rPr lang="es-CO" sz="3200" b="1" dirty="0">
                <a:solidFill>
                  <a:schemeClr val="dk1"/>
                </a:solidFill>
                <a:latin typeface="+mn-lt"/>
                <a:ea typeface="Calibri"/>
                <a:cs typeface="Calibri"/>
                <a:sym typeface="Calibri"/>
              </a:rPr>
              <a:t>:  	</a:t>
            </a:r>
            <a:r>
              <a:rPr lang="es-CO" sz="3200" dirty="0">
                <a:solidFill>
                  <a:schemeClr val="dk1"/>
                </a:solidFill>
                <a:latin typeface="+mn-lt"/>
                <a:ea typeface="Calibri"/>
                <a:cs typeface="Calibri"/>
                <a:sym typeface="Calibri"/>
              </a:rPr>
              <a:t>Algoritmos de machine learning</a:t>
            </a:r>
            <a:endParaRPr dirty="0">
              <a:latin typeface="+mn-lt"/>
            </a:endParaRPr>
          </a:p>
          <a:p>
            <a:pPr>
              <a:buSzPts val="2800"/>
            </a:pPr>
            <a:r>
              <a:rPr lang="es-CO" sz="2800" b="1" dirty="0">
                <a:solidFill>
                  <a:schemeClr val="dk1"/>
                </a:solidFill>
                <a:latin typeface="+mn-lt"/>
                <a:ea typeface="Calibri"/>
                <a:cs typeface="Calibri"/>
                <a:sym typeface="Calibri"/>
              </a:rPr>
              <a:t>________________________________________________</a:t>
            </a:r>
            <a:endParaRPr dirty="0">
              <a:latin typeface="+mn-lt"/>
            </a:endParaRPr>
          </a:p>
          <a:p>
            <a:pPr>
              <a:buSzPts val="2800"/>
            </a:pPr>
            <a:r>
              <a:rPr lang="es-CO" sz="2800" b="1" dirty="0" err="1">
                <a:solidFill>
                  <a:schemeClr val="dk1"/>
                </a:solidFill>
                <a:latin typeface="+mn-lt"/>
                <a:ea typeface="Calibri"/>
                <a:cs typeface="Calibri"/>
                <a:sym typeface="Calibri"/>
              </a:rPr>
              <a:t>Professor</a:t>
            </a:r>
            <a:r>
              <a:rPr lang="es-CO" sz="2800" b="1" dirty="0">
                <a:solidFill>
                  <a:schemeClr val="dk1"/>
                </a:solidFill>
                <a:latin typeface="+mn-lt"/>
                <a:ea typeface="Calibri"/>
                <a:cs typeface="Calibri"/>
                <a:sym typeface="Calibri"/>
              </a:rPr>
              <a:t>:</a:t>
            </a:r>
            <a:r>
              <a:rPr lang="es-CO" sz="2800" dirty="0">
                <a:solidFill>
                  <a:schemeClr val="dk1"/>
                </a:solidFill>
                <a:latin typeface="+mn-lt"/>
                <a:ea typeface="Calibri"/>
                <a:cs typeface="Calibri"/>
                <a:sym typeface="Calibri"/>
              </a:rPr>
              <a:t> 	Luis Fernando Castellanos Guarin</a:t>
            </a:r>
            <a:endParaRPr dirty="0">
              <a:latin typeface="+mn-lt"/>
            </a:endParaRPr>
          </a:p>
          <a:p>
            <a:pPr>
              <a:buSzPts val="2800"/>
            </a:pPr>
            <a:r>
              <a:rPr lang="es-CO" sz="2800" b="1" dirty="0">
                <a:solidFill>
                  <a:schemeClr val="dk1"/>
                </a:solidFill>
                <a:latin typeface="+mn-lt"/>
                <a:ea typeface="Calibri"/>
                <a:cs typeface="Calibri"/>
                <a:sym typeface="Calibri"/>
              </a:rPr>
              <a:t>Email:</a:t>
            </a:r>
            <a:r>
              <a:rPr lang="es-CO" sz="2800" dirty="0">
                <a:solidFill>
                  <a:schemeClr val="dk1"/>
                </a:solidFill>
                <a:latin typeface="+mn-lt"/>
                <a:ea typeface="Calibri"/>
                <a:cs typeface="Calibri"/>
                <a:sym typeface="Calibri"/>
              </a:rPr>
              <a:t> 	</a:t>
            </a:r>
            <a:r>
              <a:rPr lang="es-CO" sz="2800" u="sng" dirty="0">
                <a:solidFill>
                  <a:schemeClr val="dk1"/>
                </a:solidFill>
                <a:latin typeface="+mn-lt"/>
                <a:ea typeface="Calibri"/>
                <a:cs typeface="Calibri"/>
                <a:sym typeface="Calibri"/>
                <a:hlinkClick r:id="rId3"/>
              </a:rPr>
              <a:t>Luis.castellanosg@usantoto.edu.co</a:t>
            </a:r>
            <a:endParaRPr sz="2800" dirty="0">
              <a:solidFill>
                <a:schemeClr val="dk1"/>
              </a:solidFill>
              <a:latin typeface="+mn-lt"/>
              <a:ea typeface="Calibri"/>
              <a:cs typeface="Calibri"/>
              <a:sym typeface="Calibri"/>
            </a:endParaRPr>
          </a:p>
          <a:p>
            <a:pPr>
              <a:buSzPts val="2800"/>
            </a:pPr>
            <a:r>
              <a:rPr lang="es-CO" sz="2800" b="1" dirty="0" err="1">
                <a:solidFill>
                  <a:schemeClr val="dk1"/>
                </a:solidFill>
                <a:latin typeface="+mn-lt"/>
                <a:ea typeface="Calibri"/>
                <a:cs typeface="Calibri"/>
                <a:sym typeface="Calibri"/>
              </a:rPr>
              <a:t>Phone</a:t>
            </a:r>
            <a:r>
              <a:rPr lang="es-CO" sz="2800" b="1" dirty="0">
                <a:solidFill>
                  <a:schemeClr val="dk1"/>
                </a:solidFill>
                <a:latin typeface="+mn-lt"/>
                <a:ea typeface="Calibri"/>
                <a:cs typeface="Calibri"/>
                <a:sym typeface="Calibri"/>
              </a:rPr>
              <a:t>: </a:t>
            </a:r>
            <a:r>
              <a:rPr lang="es-CO" sz="2800" dirty="0">
                <a:solidFill>
                  <a:schemeClr val="dk1"/>
                </a:solidFill>
                <a:latin typeface="+mn-lt"/>
                <a:ea typeface="Calibri"/>
                <a:cs typeface="Calibri"/>
                <a:sym typeface="Calibri"/>
              </a:rPr>
              <a:t>         321-4582098</a:t>
            </a:r>
            <a:endParaRPr sz="3200" dirty="0">
              <a:solidFill>
                <a:schemeClr val="dk1"/>
              </a:solidFill>
              <a:latin typeface="+mn-lt"/>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9"/>
          <p:cNvSpPr txBox="1"/>
          <p:nvPr/>
        </p:nvSpPr>
        <p:spPr>
          <a:xfrm>
            <a:off x="1524000" y="732750"/>
            <a:ext cx="8748376" cy="3785652"/>
          </a:xfrm>
          <a:prstGeom prst="rect">
            <a:avLst/>
          </a:prstGeom>
          <a:noFill/>
          <a:ln>
            <a:noFill/>
          </a:ln>
        </p:spPr>
        <p:txBody>
          <a:bodyPr spcFirstLastPara="1" wrap="square" lIns="91425" tIns="45700" rIns="91425" bIns="45700" anchor="t" anchorCtr="0">
            <a:spAutoFit/>
          </a:bodyPr>
          <a:lstStyle/>
          <a:p>
            <a:pPr algn="ctr">
              <a:buSzPts val="8000"/>
            </a:pPr>
            <a:r>
              <a:rPr lang="es-CO" sz="8000" b="1">
                <a:solidFill>
                  <a:schemeClr val="dk1"/>
                </a:solidFill>
              </a:rPr>
              <a:t>¿Como enseñar a una maquina a hacer una tarea?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p:nvPr/>
        </p:nvSpPr>
        <p:spPr>
          <a:xfrm>
            <a:off x="0" y="79676"/>
            <a:ext cx="6145862" cy="441670"/>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TIPOS DE APRENDIZAJE AUTOMÁTICO</a:t>
            </a:r>
            <a:endParaRPr>
              <a:latin typeface="+mn-lt"/>
            </a:endParaRPr>
          </a:p>
        </p:txBody>
      </p:sp>
      <p:grpSp>
        <p:nvGrpSpPr>
          <p:cNvPr id="263" name="Google Shape;263;p20"/>
          <p:cNvGrpSpPr/>
          <p:nvPr/>
        </p:nvGrpSpPr>
        <p:grpSpPr>
          <a:xfrm>
            <a:off x="1524001" y="764456"/>
            <a:ext cx="8797635" cy="5024289"/>
            <a:chOff x="0" y="2455"/>
            <a:chExt cx="8797635" cy="5024289"/>
          </a:xfrm>
        </p:grpSpPr>
        <p:sp>
          <p:nvSpPr>
            <p:cNvPr id="264" name="Google Shape;264;p20"/>
            <p:cNvSpPr/>
            <p:nvPr/>
          </p:nvSpPr>
          <p:spPr>
            <a:xfrm rot="5400000">
              <a:off x="5334097" y="-2002418"/>
              <a:ext cx="1296590" cy="5630487"/>
            </a:xfrm>
            <a:prstGeom prst="round2SameRect">
              <a:avLst>
                <a:gd name="adj1" fmla="val 16667"/>
                <a:gd name="adj2" fmla="val 0"/>
              </a:avLst>
            </a:prstGeom>
            <a:solidFill>
              <a:srgbClr val="CFD7E7">
                <a:alpha val="87843"/>
              </a:srgbClr>
            </a:solidFill>
            <a:ln w="25400" cap="flat" cmpd="sng">
              <a:solidFill>
                <a:srgbClr val="CFD7E7">
                  <a:alpha val="87843"/>
                </a:srgbClr>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65" name="Google Shape;265;p20"/>
            <p:cNvSpPr txBox="1"/>
            <p:nvPr/>
          </p:nvSpPr>
          <p:spPr>
            <a:xfrm>
              <a:off x="3167149" y="227824"/>
              <a:ext cx="5567193" cy="1170002"/>
            </a:xfrm>
            <a:prstGeom prst="rect">
              <a:avLst/>
            </a:prstGeom>
            <a:noFill/>
            <a:ln>
              <a:noFill/>
            </a:ln>
          </p:spPr>
          <p:txBody>
            <a:bodyPr spcFirstLastPara="1" wrap="square" lIns="87625" tIns="43800" rIns="87625" bIns="43800" anchor="ctr" anchorCtr="0">
              <a:noAutofit/>
            </a:bodyPr>
            <a:lstStyle/>
            <a:p>
              <a:pPr marL="228600" lvl="1" indent="-228600">
                <a:lnSpc>
                  <a:spcPct val="90000"/>
                </a:lnSpc>
                <a:buClr>
                  <a:schemeClr val="dk1"/>
                </a:buClr>
                <a:buSzPts val="2300"/>
                <a:buFont typeface="Calibri"/>
                <a:buChar char="•"/>
              </a:pPr>
              <a:r>
                <a:rPr lang="es-CO" sz="2300">
                  <a:solidFill>
                    <a:schemeClr val="dk1"/>
                  </a:solidFill>
                  <a:latin typeface="+mn-lt"/>
                  <a:ea typeface="Calibri"/>
                  <a:cs typeface="Calibri"/>
                  <a:sym typeface="Calibri"/>
                </a:rPr>
                <a:t>Datos etiquetados</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Feedback directo</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Predicción de resultados/futuro</a:t>
              </a:r>
              <a:endParaRPr>
                <a:latin typeface="+mn-lt"/>
              </a:endParaRPr>
            </a:p>
          </p:txBody>
        </p:sp>
        <p:sp>
          <p:nvSpPr>
            <p:cNvPr id="266" name="Google Shape;266;p20"/>
            <p:cNvSpPr/>
            <p:nvPr/>
          </p:nvSpPr>
          <p:spPr>
            <a:xfrm>
              <a:off x="0" y="2455"/>
              <a:ext cx="3167148" cy="1620738"/>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67" name="Google Shape;267;p20"/>
            <p:cNvSpPr txBox="1"/>
            <p:nvPr/>
          </p:nvSpPr>
          <p:spPr>
            <a:xfrm>
              <a:off x="79118" y="81573"/>
              <a:ext cx="3008912" cy="1462502"/>
            </a:xfrm>
            <a:prstGeom prst="rect">
              <a:avLst/>
            </a:prstGeom>
            <a:noFill/>
            <a:ln>
              <a:noFill/>
            </a:ln>
          </p:spPr>
          <p:txBody>
            <a:bodyPr spcFirstLastPara="1" wrap="square" lIns="129525" tIns="64750" rIns="129525" bIns="64750" anchor="ctr" anchorCtr="0">
              <a:noAutofit/>
            </a:bodyPr>
            <a:lstStyle/>
            <a:p>
              <a:pPr algn="ctr">
                <a:lnSpc>
                  <a:spcPct val="90000"/>
                </a:lnSpc>
                <a:buSzPts val="3400"/>
              </a:pPr>
              <a:r>
                <a:rPr lang="es-CO" sz="3400">
                  <a:solidFill>
                    <a:schemeClr val="lt1"/>
                  </a:solidFill>
                  <a:latin typeface="+mn-lt"/>
                  <a:ea typeface="Calibri"/>
                  <a:cs typeface="Calibri"/>
                  <a:sym typeface="Calibri"/>
                </a:rPr>
                <a:t>Aprendizaje supervisado</a:t>
              </a:r>
              <a:endParaRPr>
                <a:latin typeface="+mn-lt"/>
              </a:endParaRPr>
            </a:p>
          </p:txBody>
        </p:sp>
        <p:sp>
          <p:nvSpPr>
            <p:cNvPr id="268" name="Google Shape;268;p20"/>
            <p:cNvSpPr/>
            <p:nvPr/>
          </p:nvSpPr>
          <p:spPr>
            <a:xfrm rot="5400000">
              <a:off x="5334097" y="-300643"/>
              <a:ext cx="1296590" cy="5630487"/>
            </a:xfrm>
            <a:prstGeom prst="round2SameRect">
              <a:avLst>
                <a:gd name="adj1" fmla="val 16667"/>
                <a:gd name="adj2" fmla="val 0"/>
              </a:avLst>
            </a:prstGeom>
            <a:solidFill>
              <a:srgbClr val="CFD7E7">
                <a:alpha val="87843"/>
              </a:srgbClr>
            </a:solidFill>
            <a:ln w="25400" cap="flat" cmpd="sng">
              <a:solidFill>
                <a:srgbClr val="CFD7E7">
                  <a:alpha val="87843"/>
                </a:srgbClr>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69" name="Google Shape;269;p20"/>
            <p:cNvSpPr txBox="1"/>
            <p:nvPr/>
          </p:nvSpPr>
          <p:spPr>
            <a:xfrm>
              <a:off x="3167149" y="1929599"/>
              <a:ext cx="5567193" cy="1170002"/>
            </a:xfrm>
            <a:prstGeom prst="rect">
              <a:avLst/>
            </a:prstGeom>
            <a:noFill/>
            <a:ln>
              <a:noFill/>
            </a:ln>
          </p:spPr>
          <p:txBody>
            <a:bodyPr spcFirstLastPara="1" wrap="square" lIns="87625" tIns="43800" rIns="87625" bIns="43800" anchor="ctr" anchorCtr="0">
              <a:noAutofit/>
            </a:bodyPr>
            <a:lstStyle/>
            <a:p>
              <a:pPr marL="228600" lvl="1" indent="-228600">
                <a:lnSpc>
                  <a:spcPct val="90000"/>
                </a:lnSpc>
                <a:buClr>
                  <a:schemeClr val="dk1"/>
                </a:buClr>
                <a:buSzPts val="2300"/>
                <a:buFont typeface="Calibri"/>
                <a:buChar char="•"/>
              </a:pPr>
              <a:r>
                <a:rPr lang="es-CO" sz="2300">
                  <a:solidFill>
                    <a:schemeClr val="dk1"/>
                  </a:solidFill>
                  <a:latin typeface="+mn-lt"/>
                  <a:ea typeface="Calibri"/>
                  <a:cs typeface="Calibri"/>
                  <a:sym typeface="Calibri"/>
                </a:rPr>
                <a:t>Sin etiquetas</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Sin Feedback</a:t>
              </a:r>
              <a:endParaRPr sz="2300">
                <a:solidFill>
                  <a:schemeClr val="dk1"/>
                </a:solidFill>
                <a:latin typeface="+mn-lt"/>
                <a:ea typeface="Calibri"/>
                <a:cs typeface="Calibri"/>
                <a:sym typeface="Calibri"/>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Encontrar estructuras ocultas en los datos</a:t>
              </a:r>
              <a:endParaRPr>
                <a:latin typeface="+mn-lt"/>
              </a:endParaRPr>
            </a:p>
          </p:txBody>
        </p:sp>
        <p:sp>
          <p:nvSpPr>
            <p:cNvPr id="270" name="Google Shape;270;p20"/>
            <p:cNvSpPr/>
            <p:nvPr/>
          </p:nvSpPr>
          <p:spPr>
            <a:xfrm>
              <a:off x="0" y="1704230"/>
              <a:ext cx="3167148" cy="1620738"/>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71" name="Google Shape;271;p20"/>
            <p:cNvSpPr txBox="1"/>
            <p:nvPr/>
          </p:nvSpPr>
          <p:spPr>
            <a:xfrm>
              <a:off x="79118" y="1783348"/>
              <a:ext cx="3008912" cy="1462502"/>
            </a:xfrm>
            <a:prstGeom prst="rect">
              <a:avLst/>
            </a:prstGeom>
            <a:noFill/>
            <a:ln>
              <a:noFill/>
            </a:ln>
          </p:spPr>
          <p:txBody>
            <a:bodyPr spcFirstLastPara="1" wrap="square" lIns="129525" tIns="64750" rIns="129525" bIns="64750" anchor="ctr" anchorCtr="0">
              <a:noAutofit/>
            </a:bodyPr>
            <a:lstStyle/>
            <a:p>
              <a:pPr algn="ctr">
                <a:lnSpc>
                  <a:spcPct val="90000"/>
                </a:lnSpc>
                <a:buSzPts val="3400"/>
              </a:pPr>
              <a:r>
                <a:rPr lang="es-CO" sz="3400">
                  <a:solidFill>
                    <a:schemeClr val="lt1"/>
                  </a:solidFill>
                  <a:latin typeface="+mn-lt"/>
                  <a:ea typeface="Calibri"/>
                  <a:cs typeface="Calibri"/>
                  <a:sym typeface="Calibri"/>
                </a:rPr>
                <a:t>Aprendizaje NO supervisado</a:t>
              </a:r>
              <a:endParaRPr>
                <a:latin typeface="+mn-lt"/>
              </a:endParaRPr>
            </a:p>
          </p:txBody>
        </p:sp>
        <p:sp>
          <p:nvSpPr>
            <p:cNvPr id="272" name="Google Shape;272;p20"/>
            <p:cNvSpPr/>
            <p:nvPr/>
          </p:nvSpPr>
          <p:spPr>
            <a:xfrm rot="5400000">
              <a:off x="5334097" y="1401131"/>
              <a:ext cx="1296590" cy="5630487"/>
            </a:xfrm>
            <a:prstGeom prst="round2SameRect">
              <a:avLst>
                <a:gd name="adj1" fmla="val 16667"/>
                <a:gd name="adj2" fmla="val 0"/>
              </a:avLst>
            </a:prstGeom>
            <a:solidFill>
              <a:srgbClr val="CFD7E7">
                <a:alpha val="87843"/>
              </a:srgbClr>
            </a:solidFill>
            <a:ln w="25400" cap="flat" cmpd="sng">
              <a:solidFill>
                <a:srgbClr val="CFD7E7">
                  <a:alpha val="87843"/>
                </a:srgbClr>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73" name="Google Shape;273;p20"/>
            <p:cNvSpPr txBox="1"/>
            <p:nvPr/>
          </p:nvSpPr>
          <p:spPr>
            <a:xfrm>
              <a:off x="3167149" y="3631373"/>
              <a:ext cx="5567193" cy="1170002"/>
            </a:xfrm>
            <a:prstGeom prst="rect">
              <a:avLst/>
            </a:prstGeom>
            <a:noFill/>
            <a:ln>
              <a:noFill/>
            </a:ln>
          </p:spPr>
          <p:txBody>
            <a:bodyPr spcFirstLastPara="1" wrap="square" lIns="87625" tIns="43800" rIns="87625" bIns="43800" anchor="ctr" anchorCtr="0">
              <a:noAutofit/>
            </a:bodyPr>
            <a:lstStyle/>
            <a:p>
              <a:pPr marL="228600" lvl="1" indent="-228600">
                <a:lnSpc>
                  <a:spcPct val="90000"/>
                </a:lnSpc>
                <a:buClr>
                  <a:schemeClr val="dk1"/>
                </a:buClr>
                <a:buSzPts val="2300"/>
                <a:buFont typeface="Calibri"/>
                <a:buChar char="•"/>
              </a:pPr>
              <a:r>
                <a:rPr lang="es-CO" sz="2300">
                  <a:solidFill>
                    <a:schemeClr val="dk1"/>
                  </a:solidFill>
                  <a:latin typeface="+mn-lt"/>
                  <a:ea typeface="Calibri"/>
                  <a:cs typeface="Calibri"/>
                  <a:sym typeface="Calibri"/>
                </a:rPr>
                <a:t>Proceso de decisión</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Sistema de recompensa</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Aprender series de acciones</a:t>
              </a:r>
              <a:endParaRPr>
                <a:latin typeface="+mn-lt"/>
              </a:endParaRPr>
            </a:p>
          </p:txBody>
        </p:sp>
        <p:sp>
          <p:nvSpPr>
            <p:cNvPr id="274" name="Google Shape;274;p20"/>
            <p:cNvSpPr/>
            <p:nvPr/>
          </p:nvSpPr>
          <p:spPr>
            <a:xfrm>
              <a:off x="0" y="3406006"/>
              <a:ext cx="3167148" cy="1620738"/>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75" name="Google Shape;275;p20"/>
            <p:cNvSpPr txBox="1"/>
            <p:nvPr/>
          </p:nvSpPr>
          <p:spPr>
            <a:xfrm>
              <a:off x="79118" y="3485124"/>
              <a:ext cx="3008912" cy="1462502"/>
            </a:xfrm>
            <a:prstGeom prst="rect">
              <a:avLst/>
            </a:prstGeom>
            <a:noFill/>
            <a:ln>
              <a:noFill/>
            </a:ln>
          </p:spPr>
          <p:txBody>
            <a:bodyPr spcFirstLastPara="1" wrap="square" lIns="129525" tIns="64750" rIns="129525" bIns="64750" anchor="ctr" anchorCtr="0">
              <a:noAutofit/>
            </a:bodyPr>
            <a:lstStyle/>
            <a:p>
              <a:pPr algn="ctr">
                <a:lnSpc>
                  <a:spcPct val="90000"/>
                </a:lnSpc>
                <a:buSzPts val="3400"/>
              </a:pPr>
              <a:r>
                <a:rPr lang="es-CO" sz="3400">
                  <a:solidFill>
                    <a:schemeClr val="lt1"/>
                  </a:solidFill>
                  <a:latin typeface="+mn-lt"/>
                  <a:ea typeface="Calibri"/>
                  <a:cs typeface="Calibri"/>
                  <a:sym typeface="Calibri"/>
                </a:rPr>
                <a:t>Aprendizaje reforzado</a:t>
              </a:r>
              <a:endParaRPr>
                <a:latin typeface="+mn-lt"/>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1"/>
          <p:cNvSpPr txBox="1"/>
          <p:nvPr/>
        </p:nvSpPr>
        <p:spPr>
          <a:xfrm>
            <a:off x="0" y="67063"/>
            <a:ext cx="7825154" cy="43993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640" b="1" dirty="0">
                <a:solidFill>
                  <a:schemeClr val="lt1"/>
                </a:solidFill>
                <a:latin typeface="+mn-lt"/>
                <a:ea typeface="Tahoma"/>
                <a:cs typeface="Tahoma"/>
                <a:sym typeface="Tahoma"/>
              </a:rPr>
              <a:t>Predicciones con aprendizaje supervisado</a:t>
            </a:r>
            <a:endParaRPr dirty="0">
              <a:latin typeface="+mn-lt"/>
            </a:endParaRPr>
          </a:p>
        </p:txBody>
      </p:sp>
      <p:grpSp>
        <p:nvGrpSpPr>
          <p:cNvPr id="281" name="Google Shape;281;p21"/>
          <p:cNvGrpSpPr/>
          <p:nvPr/>
        </p:nvGrpSpPr>
        <p:grpSpPr>
          <a:xfrm>
            <a:off x="989845" y="1204112"/>
            <a:ext cx="9829045" cy="2806494"/>
            <a:chOff x="1981" y="1732279"/>
            <a:chExt cx="8111833" cy="2054409"/>
          </a:xfrm>
        </p:grpSpPr>
        <p:sp>
          <p:nvSpPr>
            <p:cNvPr id="282" name="Google Shape;282;p21"/>
            <p:cNvSpPr/>
            <p:nvPr/>
          </p:nvSpPr>
          <p:spPr>
            <a:xfrm>
              <a:off x="5997684" y="2759484"/>
              <a:ext cx="352688" cy="758280"/>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4674AA"/>
              </a:solidFill>
              <a:prstDash val="solid"/>
              <a:round/>
              <a:headEnd type="none" w="sm" len="sm"/>
              <a:tailEnd type="none" w="sm" len="sm"/>
            </a:ln>
          </p:spPr>
        </p:sp>
        <p:sp>
          <p:nvSpPr>
            <p:cNvPr id="283" name="Google Shape;283;p21"/>
            <p:cNvSpPr/>
            <p:nvPr/>
          </p:nvSpPr>
          <p:spPr>
            <a:xfrm>
              <a:off x="5997684" y="2713764"/>
              <a:ext cx="352688" cy="91440"/>
            </a:xfrm>
            <a:custGeom>
              <a:avLst/>
              <a:gdLst/>
              <a:ahLst/>
              <a:cxnLst/>
              <a:rect l="l" t="t" r="r" b="b"/>
              <a:pathLst>
                <a:path w="120000" h="120000" extrusionOk="0">
                  <a:moveTo>
                    <a:pt x="0" y="60000"/>
                  </a:moveTo>
                  <a:lnTo>
                    <a:pt x="120000" y="60000"/>
                  </a:lnTo>
                </a:path>
              </a:pathLst>
            </a:custGeom>
            <a:noFill/>
            <a:ln w="25400" cap="flat" cmpd="sng">
              <a:solidFill>
                <a:srgbClr val="4674AA"/>
              </a:solidFill>
              <a:prstDash val="solid"/>
              <a:round/>
              <a:headEnd type="none" w="sm" len="sm"/>
              <a:tailEnd type="none" w="sm" len="sm"/>
            </a:ln>
          </p:spPr>
        </p:sp>
        <p:sp>
          <p:nvSpPr>
            <p:cNvPr id="284" name="Google Shape;284;p21"/>
            <p:cNvSpPr/>
            <p:nvPr/>
          </p:nvSpPr>
          <p:spPr>
            <a:xfrm>
              <a:off x="5997684" y="2001204"/>
              <a:ext cx="352688" cy="758280"/>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4674AA"/>
              </a:solidFill>
              <a:prstDash val="solid"/>
              <a:round/>
              <a:headEnd type="none" w="sm" len="sm"/>
              <a:tailEnd type="none" w="sm" len="sm"/>
            </a:ln>
          </p:spPr>
        </p:sp>
        <p:sp>
          <p:nvSpPr>
            <p:cNvPr id="285" name="Google Shape;285;p21"/>
            <p:cNvSpPr/>
            <p:nvPr/>
          </p:nvSpPr>
          <p:spPr>
            <a:xfrm>
              <a:off x="3881553" y="2713764"/>
              <a:ext cx="352688" cy="91440"/>
            </a:xfrm>
            <a:custGeom>
              <a:avLst/>
              <a:gdLst/>
              <a:ahLst/>
              <a:cxnLst/>
              <a:rect l="l" t="t" r="r" b="b"/>
              <a:pathLst>
                <a:path w="120000" h="120000" extrusionOk="0">
                  <a:moveTo>
                    <a:pt x="0" y="60000"/>
                  </a:moveTo>
                  <a:lnTo>
                    <a:pt x="120000" y="60000"/>
                  </a:lnTo>
                </a:path>
              </a:pathLst>
            </a:custGeom>
            <a:noFill/>
            <a:ln w="25400" cap="flat" cmpd="sng">
              <a:solidFill>
                <a:srgbClr val="4674AA"/>
              </a:solidFill>
              <a:prstDash val="solid"/>
              <a:round/>
              <a:headEnd type="none" w="sm" len="sm"/>
              <a:tailEnd type="none" w="sm" len="sm"/>
            </a:ln>
          </p:spPr>
        </p:sp>
        <p:sp>
          <p:nvSpPr>
            <p:cNvPr id="286" name="Google Shape;286;p21"/>
            <p:cNvSpPr/>
            <p:nvPr/>
          </p:nvSpPr>
          <p:spPr>
            <a:xfrm>
              <a:off x="1765423" y="2713764"/>
              <a:ext cx="352688" cy="91440"/>
            </a:xfrm>
            <a:custGeom>
              <a:avLst/>
              <a:gdLst/>
              <a:ahLst/>
              <a:cxnLst/>
              <a:rect l="l" t="t" r="r" b="b"/>
              <a:pathLst>
                <a:path w="120000" h="120000" extrusionOk="0">
                  <a:moveTo>
                    <a:pt x="0" y="60000"/>
                  </a:moveTo>
                  <a:lnTo>
                    <a:pt x="120000" y="60000"/>
                  </a:lnTo>
                </a:path>
              </a:pathLst>
            </a:custGeom>
            <a:noFill/>
            <a:ln w="25400" cap="flat" cmpd="sng">
              <a:solidFill>
                <a:srgbClr val="3B6495"/>
              </a:solidFill>
              <a:prstDash val="solid"/>
              <a:round/>
              <a:headEnd type="none" w="sm" len="sm"/>
              <a:tailEnd type="none" w="sm" len="sm"/>
            </a:ln>
          </p:spPr>
        </p:sp>
        <p:sp>
          <p:nvSpPr>
            <p:cNvPr id="287" name="Google Shape;287;p21"/>
            <p:cNvSpPr/>
            <p:nvPr/>
          </p:nvSpPr>
          <p:spPr>
            <a:xfrm>
              <a:off x="1981"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88" name="Google Shape;288;p21"/>
            <p:cNvSpPr txBox="1"/>
            <p:nvPr/>
          </p:nvSpPr>
          <p:spPr>
            <a:xfrm>
              <a:off x="1981"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Etiquetas</a:t>
              </a:r>
              <a:endParaRPr sz="1600">
                <a:latin typeface="+mn-lt"/>
              </a:endParaRPr>
            </a:p>
          </p:txBody>
        </p:sp>
        <p:sp>
          <p:nvSpPr>
            <p:cNvPr id="289" name="Google Shape;289;p21"/>
            <p:cNvSpPr/>
            <p:nvPr/>
          </p:nvSpPr>
          <p:spPr>
            <a:xfrm>
              <a:off x="2118111"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0" name="Google Shape;290;p21"/>
            <p:cNvSpPr txBox="1"/>
            <p:nvPr/>
          </p:nvSpPr>
          <p:spPr>
            <a:xfrm>
              <a:off x="2118111"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dirty="0">
                  <a:solidFill>
                    <a:schemeClr val="lt1"/>
                  </a:solidFill>
                  <a:latin typeface="+mn-lt"/>
                  <a:ea typeface="Calibri"/>
                  <a:cs typeface="Calibri"/>
                  <a:sym typeface="Calibri"/>
                </a:rPr>
                <a:t>Datos de entrenamiento</a:t>
              </a:r>
              <a:endParaRPr sz="1600" dirty="0">
                <a:latin typeface="+mn-lt"/>
              </a:endParaRPr>
            </a:p>
          </p:txBody>
        </p:sp>
        <p:sp>
          <p:nvSpPr>
            <p:cNvPr id="291" name="Google Shape;291;p21"/>
            <p:cNvSpPr/>
            <p:nvPr/>
          </p:nvSpPr>
          <p:spPr>
            <a:xfrm>
              <a:off x="4234242"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2" name="Google Shape;292;p21"/>
            <p:cNvSpPr txBox="1"/>
            <p:nvPr/>
          </p:nvSpPr>
          <p:spPr>
            <a:xfrm>
              <a:off x="4234242"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Algoritmos de aprendizaje automático</a:t>
              </a:r>
              <a:endParaRPr sz="1600">
                <a:latin typeface="+mn-lt"/>
              </a:endParaRPr>
            </a:p>
          </p:txBody>
        </p:sp>
        <p:sp>
          <p:nvSpPr>
            <p:cNvPr id="293" name="Google Shape;293;p21"/>
            <p:cNvSpPr/>
            <p:nvPr/>
          </p:nvSpPr>
          <p:spPr>
            <a:xfrm>
              <a:off x="6350372" y="173227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4" name="Google Shape;294;p21"/>
            <p:cNvSpPr txBox="1"/>
            <p:nvPr/>
          </p:nvSpPr>
          <p:spPr>
            <a:xfrm>
              <a:off x="6350372" y="173227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Nuevos datos</a:t>
              </a:r>
              <a:endParaRPr sz="1600">
                <a:latin typeface="+mn-lt"/>
              </a:endParaRPr>
            </a:p>
          </p:txBody>
        </p:sp>
        <p:sp>
          <p:nvSpPr>
            <p:cNvPr id="295" name="Google Shape;295;p21"/>
            <p:cNvSpPr/>
            <p:nvPr/>
          </p:nvSpPr>
          <p:spPr>
            <a:xfrm>
              <a:off x="6350372"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6" name="Google Shape;296;p21"/>
            <p:cNvSpPr txBox="1"/>
            <p:nvPr/>
          </p:nvSpPr>
          <p:spPr>
            <a:xfrm>
              <a:off x="6350372"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Modelos de predicción </a:t>
              </a:r>
              <a:endParaRPr sz="1600">
                <a:latin typeface="+mn-lt"/>
              </a:endParaRPr>
            </a:p>
          </p:txBody>
        </p:sp>
        <p:sp>
          <p:nvSpPr>
            <p:cNvPr id="297" name="Google Shape;297;p21"/>
            <p:cNvSpPr/>
            <p:nvPr/>
          </p:nvSpPr>
          <p:spPr>
            <a:xfrm>
              <a:off x="6350372" y="324883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8" name="Google Shape;298;p21"/>
            <p:cNvSpPr txBox="1"/>
            <p:nvPr/>
          </p:nvSpPr>
          <p:spPr>
            <a:xfrm>
              <a:off x="6350372" y="324883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Predicción</a:t>
              </a:r>
              <a:endParaRPr sz="1600">
                <a:latin typeface="+mn-lt"/>
              </a:endParaRPr>
            </a:p>
          </p:txBody>
        </p:sp>
      </p:grpSp>
      <p:sp>
        <p:nvSpPr>
          <p:cNvPr id="299" name="Google Shape;299;p21"/>
          <p:cNvSpPr txBox="1"/>
          <p:nvPr/>
        </p:nvSpPr>
        <p:spPr>
          <a:xfrm>
            <a:off x="660903" y="4545624"/>
            <a:ext cx="11298725" cy="1200329"/>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mn-lt"/>
                <a:ea typeface="Calibri"/>
                <a:cs typeface="Calibri"/>
                <a:sym typeface="Calibri"/>
              </a:rPr>
              <a:t>El objetivo principal del aprendizaje supervisado es aprender un modelo, a partir de datos de entrenamiento etiquetados, que nos permite hacer predicciones sobre datos futuros o no vistos.</a:t>
            </a:r>
            <a:endParaRPr dirty="0">
              <a:latin typeface="+mn-lt"/>
            </a:endParaRPr>
          </a:p>
        </p:txBody>
      </p:sp>
      <p:cxnSp>
        <p:nvCxnSpPr>
          <p:cNvPr id="300" name="Google Shape;300;p21"/>
          <p:cNvCxnSpPr/>
          <p:nvPr/>
        </p:nvCxnSpPr>
        <p:spPr>
          <a:xfrm>
            <a:off x="9754940" y="2008417"/>
            <a:ext cx="0" cy="164123"/>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301" name="Google Shape;301;p21"/>
          <p:cNvCxnSpPr/>
          <p:nvPr/>
        </p:nvCxnSpPr>
        <p:spPr>
          <a:xfrm>
            <a:off x="9754940" y="3010945"/>
            <a:ext cx="0" cy="16764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p:nvPr/>
        </p:nvSpPr>
        <p:spPr>
          <a:xfrm>
            <a:off x="0" y="61321"/>
            <a:ext cx="7825154" cy="45738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640" b="1">
                <a:solidFill>
                  <a:schemeClr val="lt1"/>
                </a:solidFill>
                <a:latin typeface="+mn-lt"/>
                <a:ea typeface="Tahoma"/>
                <a:cs typeface="Tahoma"/>
                <a:sym typeface="Tahoma"/>
              </a:rPr>
              <a:t>Predicciones con aprendizaje reforzado</a:t>
            </a:r>
            <a:endParaRPr>
              <a:latin typeface="+mn-lt"/>
            </a:endParaRPr>
          </a:p>
        </p:txBody>
      </p:sp>
      <p:sp>
        <p:nvSpPr>
          <p:cNvPr id="307" name="Google Shape;307;p22"/>
          <p:cNvSpPr txBox="1"/>
          <p:nvPr/>
        </p:nvSpPr>
        <p:spPr>
          <a:xfrm>
            <a:off x="160774" y="685200"/>
            <a:ext cx="12031225" cy="1200288"/>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mn-lt"/>
                <a:ea typeface="Calibri"/>
                <a:cs typeface="Calibri"/>
                <a:sym typeface="Calibri"/>
              </a:rPr>
              <a:t>El objetivo es desarrollar un sistema (agente) que mejore su rendimiento basado en interacciones con el entorno. Como la información sobre el estado actual del entorno normalmente también incluye una señal de recompensa.</a:t>
            </a:r>
            <a:endParaRPr dirty="0">
              <a:latin typeface="+mn-lt"/>
            </a:endParaRPr>
          </a:p>
        </p:txBody>
      </p:sp>
      <p:sp>
        <p:nvSpPr>
          <p:cNvPr id="308" name="Google Shape;308;p22"/>
          <p:cNvSpPr txBox="1"/>
          <p:nvPr/>
        </p:nvSpPr>
        <p:spPr>
          <a:xfrm>
            <a:off x="-1" y="4823460"/>
            <a:ext cx="12191999" cy="646290"/>
          </a:xfrm>
          <a:prstGeom prst="rect">
            <a:avLst/>
          </a:prstGeom>
          <a:noFill/>
          <a:ln>
            <a:noFill/>
          </a:ln>
        </p:spPr>
        <p:txBody>
          <a:bodyPr spcFirstLastPara="1" wrap="square" lIns="91425" tIns="45700" rIns="91425" bIns="45700" anchor="t" anchorCtr="0">
            <a:spAutoFit/>
          </a:bodyPr>
          <a:lstStyle/>
          <a:p>
            <a:pPr algn="ctr">
              <a:buSzPts val="1800"/>
            </a:pPr>
            <a:r>
              <a:rPr lang="es-CO" sz="1800" dirty="0">
                <a:solidFill>
                  <a:schemeClr val="dk1"/>
                </a:solidFill>
                <a:latin typeface="+mn-lt"/>
                <a:ea typeface="Calibri"/>
                <a:cs typeface="Calibri"/>
                <a:sym typeface="Calibri"/>
              </a:rPr>
              <a:t>Ejemplo: Un motor de ajedrez. El “agente” elige  entre una serie de movimientos según el estado del tablero (el entorno), y la recompensa se puede definir como “ganas” o “pierdes” al final del juego.</a:t>
            </a:r>
            <a:endParaRPr dirty="0">
              <a:latin typeface="+mn-lt"/>
            </a:endParaRPr>
          </a:p>
        </p:txBody>
      </p:sp>
      <p:sp>
        <p:nvSpPr>
          <p:cNvPr id="309" name="Google Shape;309;p22"/>
          <p:cNvSpPr/>
          <p:nvPr/>
        </p:nvSpPr>
        <p:spPr>
          <a:xfrm>
            <a:off x="6347460" y="2369820"/>
            <a:ext cx="1592580" cy="647700"/>
          </a:xfrm>
          <a:prstGeom prst="rect">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r>
              <a:rPr lang="es-CO" sz="1800">
                <a:solidFill>
                  <a:schemeClr val="lt1"/>
                </a:solidFill>
                <a:latin typeface="+mn-lt"/>
                <a:ea typeface="Calibri"/>
                <a:cs typeface="Calibri"/>
                <a:sym typeface="Calibri"/>
              </a:rPr>
              <a:t>Entorno</a:t>
            </a:r>
            <a:endParaRPr>
              <a:latin typeface="+mn-lt"/>
            </a:endParaRPr>
          </a:p>
        </p:txBody>
      </p:sp>
      <p:sp>
        <p:nvSpPr>
          <p:cNvPr id="310" name="Google Shape;310;p22"/>
          <p:cNvSpPr/>
          <p:nvPr/>
        </p:nvSpPr>
        <p:spPr>
          <a:xfrm>
            <a:off x="4038600" y="3547503"/>
            <a:ext cx="1592580" cy="647700"/>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r>
              <a:rPr lang="es-CO" sz="1800">
                <a:solidFill>
                  <a:schemeClr val="lt1"/>
                </a:solidFill>
                <a:latin typeface="+mn-lt"/>
                <a:ea typeface="Calibri"/>
                <a:cs typeface="Calibri"/>
                <a:sym typeface="Calibri"/>
              </a:rPr>
              <a:t>Agente</a:t>
            </a:r>
            <a:endParaRPr>
              <a:latin typeface="+mn-lt"/>
            </a:endParaRPr>
          </a:p>
        </p:txBody>
      </p:sp>
      <p:cxnSp>
        <p:nvCxnSpPr>
          <p:cNvPr id="311" name="Google Shape;311;p22"/>
          <p:cNvCxnSpPr>
            <a:stCxn id="310" idx="3"/>
            <a:endCxn id="309" idx="2"/>
          </p:cNvCxnSpPr>
          <p:nvPr/>
        </p:nvCxnSpPr>
        <p:spPr>
          <a:xfrm rot="10800000" flipH="1">
            <a:off x="5631180" y="3017553"/>
            <a:ext cx="1512600" cy="853800"/>
          </a:xfrm>
          <a:prstGeom prst="bentConnector2">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312" name="Google Shape;312;p22"/>
          <p:cNvCxnSpPr>
            <a:stCxn id="309" idx="1"/>
            <a:endCxn id="310" idx="0"/>
          </p:cNvCxnSpPr>
          <p:nvPr/>
        </p:nvCxnSpPr>
        <p:spPr>
          <a:xfrm flipH="1">
            <a:off x="4834860" y="2693670"/>
            <a:ext cx="1512600" cy="853800"/>
          </a:xfrm>
          <a:prstGeom prst="bentConnector2">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313" name="Google Shape;313;p22"/>
          <p:cNvCxnSpPr/>
          <p:nvPr/>
        </p:nvCxnSpPr>
        <p:spPr>
          <a:xfrm flipH="1">
            <a:off x="4171860" y="2435376"/>
            <a:ext cx="2175600" cy="1112100"/>
          </a:xfrm>
          <a:prstGeom prst="bentConnector3">
            <a:avLst>
              <a:gd name="adj1" fmla="val 100084"/>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sp>
        <p:nvSpPr>
          <p:cNvPr id="314" name="Google Shape;314;p22"/>
          <p:cNvSpPr txBox="1"/>
          <p:nvPr/>
        </p:nvSpPr>
        <p:spPr>
          <a:xfrm>
            <a:off x="2240924" y="2537460"/>
            <a:ext cx="1671474"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Recompensa</a:t>
            </a:r>
            <a:endParaRPr dirty="0">
              <a:latin typeface="+mn-lt"/>
            </a:endParaRPr>
          </a:p>
        </p:txBody>
      </p:sp>
      <p:sp>
        <p:nvSpPr>
          <p:cNvPr id="315" name="Google Shape;315;p22"/>
          <p:cNvSpPr txBox="1"/>
          <p:nvPr/>
        </p:nvSpPr>
        <p:spPr>
          <a:xfrm>
            <a:off x="4834891" y="2991439"/>
            <a:ext cx="1055751"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Estado</a:t>
            </a:r>
            <a:endParaRPr dirty="0">
              <a:latin typeface="+mn-lt"/>
            </a:endParaRPr>
          </a:p>
        </p:txBody>
      </p:sp>
      <p:sp>
        <p:nvSpPr>
          <p:cNvPr id="316" name="Google Shape;316;p22"/>
          <p:cNvSpPr txBox="1"/>
          <p:nvPr/>
        </p:nvSpPr>
        <p:spPr>
          <a:xfrm>
            <a:off x="7143751" y="3341371"/>
            <a:ext cx="1137364"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Acción</a:t>
            </a:r>
            <a:endParaRPr dirty="0">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3"/>
          <p:cNvSpPr txBox="1"/>
          <p:nvPr/>
        </p:nvSpPr>
        <p:spPr>
          <a:xfrm>
            <a:off x="0" y="63984"/>
            <a:ext cx="7825154" cy="477882"/>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1650"/>
            </a:pPr>
            <a:r>
              <a:rPr lang="es-CO" sz="1650" b="1">
                <a:solidFill>
                  <a:schemeClr val="lt1"/>
                </a:solidFill>
                <a:latin typeface="+mn-lt"/>
                <a:ea typeface="Tahoma"/>
                <a:cs typeface="Tahoma"/>
                <a:sym typeface="Tahoma"/>
              </a:rPr>
              <a:t>APRENDIZAJE SIN SUPERVISIÓN : Descubrir estructuras ocultas</a:t>
            </a:r>
            <a:endParaRPr>
              <a:latin typeface="+mn-lt"/>
            </a:endParaRPr>
          </a:p>
        </p:txBody>
      </p:sp>
      <p:sp>
        <p:nvSpPr>
          <p:cNvPr id="322" name="Google Shape;322;p23"/>
          <p:cNvSpPr txBox="1"/>
          <p:nvPr/>
        </p:nvSpPr>
        <p:spPr>
          <a:xfrm>
            <a:off x="0" y="541866"/>
            <a:ext cx="12192000" cy="1200288"/>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mn-lt"/>
                <a:ea typeface="Calibri"/>
                <a:cs typeface="Calibri"/>
                <a:sym typeface="Calibri"/>
              </a:rPr>
              <a:t>El objetivo es desarrollar un sistema (agente) que mejore su rendimiento basado en interacciones con el entorno. Como la información sobre el estado actual del entorno normalmente también incluye una señal de recompensa.</a:t>
            </a:r>
            <a:endParaRPr dirty="0">
              <a:latin typeface="+mn-lt"/>
            </a:endParaRPr>
          </a:p>
        </p:txBody>
      </p:sp>
      <p:pic>
        <p:nvPicPr>
          <p:cNvPr id="323" name="Google Shape;323;p23"/>
          <p:cNvPicPr preferRelativeResize="0"/>
          <p:nvPr/>
        </p:nvPicPr>
        <p:blipFill rotWithShape="1">
          <a:blip r:embed="rId3">
            <a:alphaModFix/>
          </a:blip>
          <a:srcRect/>
          <a:stretch/>
        </p:blipFill>
        <p:spPr>
          <a:xfrm>
            <a:off x="1790700" y="2008503"/>
            <a:ext cx="4062228" cy="3840615"/>
          </a:xfrm>
          <a:prstGeom prst="rect">
            <a:avLst/>
          </a:prstGeom>
          <a:noFill/>
          <a:ln>
            <a:noFill/>
          </a:ln>
        </p:spPr>
      </p:pic>
      <p:sp>
        <p:nvSpPr>
          <p:cNvPr id="324" name="Google Shape;324;p23"/>
          <p:cNvSpPr txBox="1"/>
          <p:nvPr/>
        </p:nvSpPr>
        <p:spPr>
          <a:xfrm>
            <a:off x="5935100" y="3059689"/>
            <a:ext cx="6256899" cy="923289"/>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El agrupamiento es una técnica exploratoria de análisis de datos que nos permite organizar un montón de información en subgrupos significativos denominados </a:t>
            </a:r>
            <a:r>
              <a:rPr lang="es-CO" sz="1800" b="1" dirty="0" err="1">
                <a:solidFill>
                  <a:schemeClr val="dk1"/>
                </a:solidFill>
                <a:latin typeface="+mn-lt"/>
                <a:ea typeface="Calibri"/>
                <a:cs typeface="Calibri"/>
                <a:sym typeface="Calibri"/>
              </a:rPr>
              <a:t>Clústers</a:t>
            </a:r>
            <a:endParaRPr sz="1800" b="1" dirty="0">
              <a:solidFill>
                <a:schemeClr val="dk1"/>
              </a:solidFill>
              <a:latin typeface="+mn-lt"/>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p:nvPr/>
        </p:nvSpPr>
        <p:spPr>
          <a:xfrm>
            <a:off x="0" y="74377"/>
            <a:ext cx="8890782" cy="467489"/>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1979"/>
            </a:pPr>
            <a:r>
              <a:rPr lang="es-CO" sz="1979" b="1">
                <a:solidFill>
                  <a:schemeClr val="lt1"/>
                </a:solidFill>
                <a:latin typeface="+mn-lt"/>
                <a:ea typeface="Tahoma"/>
                <a:cs typeface="Tahoma"/>
                <a:sym typeface="Tahoma"/>
              </a:rPr>
              <a:t>APRENDIZAJE SIN SUPERVISIÓN : Reducción de dimensionalidad</a:t>
            </a:r>
            <a:endParaRPr>
              <a:latin typeface="+mn-lt"/>
            </a:endParaRPr>
          </a:p>
        </p:txBody>
      </p:sp>
      <p:sp>
        <p:nvSpPr>
          <p:cNvPr id="330" name="Google Shape;330;p24"/>
          <p:cNvSpPr txBox="1"/>
          <p:nvPr/>
        </p:nvSpPr>
        <p:spPr>
          <a:xfrm>
            <a:off x="63374" y="541866"/>
            <a:ext cx="12128626" cy="1200288"/>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mn-lt"/>
                <a:ea typeface="Calibri"/>
                <a:cs typeface="Calibri"/>
                <a:sym typeface="Calibri"/>
              </a:rPr>
              <a:t>En el campo de la “computación científica” que requiere analizar una gran cantidad de datos lo que podría suponer un reto para el almacenamiento de la información al igual el rendimiento de los algoritmos típicos (SQL, ETL, Machine Learning).</a:t>
            </a:r>
            <a:endParaRPr dirty="0">
              <a:latin typeface="+mn-lt"/>
            </a:endParaRPr>
          </a:p>
        </p:txBody>
      </p:sp>
      <p:pic>
        <p:nvPicPr>
          <p:cNvPr id="331" name="Google Shape;331;p24"/>
          <p:cNvPicPr preferRelativeResize="0"/>
          <p:nvPr/>
        </p:nvPicPr>
        <p:blipFill rotWithShape="1">
          <a:blip r:embed="rId3">
            <a:alphaModFix/>
          </a:blip>
          <a:srcRect/>
          <a:stretch/>
        </p:blipFill>
        <p:spPr>
          <a:xfrm>
            <a:off x="1627030" y="2063858"/>
            <a:ext cx="8959362" cy="3190723"/>
          </a:xfrm>
          <a:prstGeom prst="rect">
            <a:avLst/>
          </a:prstGeom>
          <a:noFill/>
          <a:ln>
            <a:noFill/>
          </a:ln>
        </p:spPr>
      </p:pic>
      <p:sp>
        <p:nvSpPr>
          <p:cNvPr id="332" name="Google Shape;332;p24"/>
          <p:cNvSpPr txBox="1"/>
          <p:nvPr/>
        </p:nvSpPr>
        <p:spPr>
          <a:xfrm>
            <a:off x="0" y="5100034"/>
            <a:ext cx="12192000"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Utilizando técnicas de aprendizaje NO supervisado permiten optimizar los datos eliminando “ruidos” de los datos</a:t>
            </a:r>
            <a:endParaRPr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5"/>
          <p:cNvSpPr/>
          <p:nvPr/>
        </p:nvSpPr>
        <p:spPr>
          <a:xfrm>
            <a:off x="-1" y="806391"/>
            <a:ext cx="12303659" cy="4154943"/>
          </a:xfrm>
          <a:prstGeom prst="rect">
            <a:avLst/>
          </a:prstGeom>
          <a:noFill/>
          <a:ln>
            <a:noFill/>
          </a:ln>
        </p:spPr>
        <p:txBody>
          <a:bodyPr spcFirstLastPara="1" wrap="square" lIns="91425" tIns="45700" rIns="91425" bIns="45700" anchor="t" anchorCtr="0">
            <a:spAutoFit/>
          </a:bodyPr>
          <a:lstStyle/>
          <a:p>
            <a:pPr>
              <a:buClr>
                <a:schemeClr val="dk1"/>
              </a:buClr>
              <a:buSzPts val="2000"/>
            </a:pPr>
            <a:endParaRPr sz="2400" dirty="0">
              <a:solidFill>
                <a:schemeClr val="dk1"/>
              </a:solidFill>
              <a:latin typeface="Calibri"/>
              <a:ea typeface="Calibri"/>
              <a:cs typeface="Calibri"/>
              <a:sym typeface="Calibri"/>
            </a:endParaRPr>
          </a:p>
          <a:p>
            <a:pPr>
              <a:buClr>
                <a:schemeClr val="dk1"/>
              </a:buClr>
              <a:buSzPts val="2000"/>
            </a:pPr>
            <a:r>
              <a:rPr lang="es-CO" sz="2400" dirty="0">
                <a:solidFill>
                  <a:schemeClr val="dk1"/>
                </a:solidFill>
                <a:latin typeface="Calibri"/>
                <a:ea typeface="Calibri"/>
                <a:cs typeface="Calibri"/>
                <a:sym typeface="Calibri"/>
              </a:rPr>
              <a:t>Para entender algunos conceptos fundamentales es necesario que revisemos los siguientes videos hechos por un fanático de la </a:t>
            </a:r>
            <a:r>
              <a:rPr lang="es-CO" sz="2400" dirty="0" err="1">
                <a:solidFill>
                  <a:schemeClr val="dk1"/>
                </a:solidFill>
                <a:latin typeface="Calibri"/>
                <a:ea typeface="Calibri"/>
                <a:cs typeface="Calibri"/>
                <a:sym typeface="Calibri"/>
              </a:rPr>
              <a:t>I.A</a:t>
            </a:r>
            <a:r>
              <a:rPr lang="es-CO"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a:p>
            <a:pPr>
              <a:buClr>
                <a:schemeClr val="dk1"/>
              </a:buClr>
              <a:buSzPts val="2000"/>
            </a:pPr>
            <a:endParaRPr sz="24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400" dirty="0">
                <a:solidFill>
                  <a:schemeClr val="dk1"/>
                </a:solidFill>
                <a:latin typeface="Calibri"/>
                <a:ea typeface="Calibri"/>
                <a:cs typeface="Calibri"/>
                <a:sym typeface="Calibri"/>
              </a:rPr>
              <a:t>Que es un modelo: </a:t>
            </a:r>
            <a:r>
              <a:rPr lang="es-CO" sz="2400" u="sng" dirty="0">
                <a:solidFill>
                  <a:schemeClr val="hlink"/>
                </a:solidFill>
                <a:latin typeface="Calibri"/>
                <a:ea typeface="Calibri"/>
                <a:cs typeface="Calibri"/>
                <a:sym typeface="Calibri"/>
                <a:hlinkClick r:id="rId3"/>
              </a:rPr>
              <a:t>https://www.youtube.com/watch?v=Sb8XVheowVQ</a:t>
            </a:r>
            <a:endParaRPr sz="2400" dirty="0">
              <a:solidFill>
                <a:schemeClr val="dk1"/>
              </a:solidFill>
              <a:latin typeface="Calibri"/>
              <a:ea typeface="Calibri"/>
              <a:cs typeface="Calibri"/>
              <a:sym typeface="Calibri"/>
            </a:endParaRPr>
          </a:p>
          <a:p>
            <a:pPr marL="285750" indent="-171450">
              <a:buClr>
                <a:schemeClr val="dk1"/>
              </a:buClr>
              <a:buSzPts val="1800"/>
            </a:pPr>
            <a:endParaRPr sz="24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400" dirty="0">
                <a:solidFill>
                  <a:schemeClr val="dk1"/>
                </a:solidFill>
                <a:latin typeface="Calibri"/>
                <a:ea typeface="Calibri"/>
                <a:cs typeface="Calibri"/>
                <a:sym typeface="Calibri"/>
              </a:rPr>
              <a:t>Regresión lineal: </a:t>
            </a:r>
            <a:r>
              <a:rPr lang="es-CO" sz="2400" u="sng" dirty="0">
                <a:solidFill>
                  <a:schemeClr val="hlink"/>
                </a:solidFill>
                <a:latin typeface="Calibri"/>
                <a:ea typeface="Calibri"/>
                <a:cs typeface="Calibri"/>
                <a:sym typeface="Calibri"/>
                <a:hlinkClick r:id="rId4"/>
              </a:rPr>
              <a:t>https://www.youtube.com/watch?v=k964_uNn3l0</a:t>
            </a:r>
            <a:endParaRPr sz="2400" dirty="0">
              <a:solidFill>
                <a:schemeClr val="dk1"/>
              </a:solidFill>
              <a:latin typeface="Calibri"/>
              <a:ea typeface="Calibri"/>
              <a:cs typeface="Calibri"/>
              <a:sym typeface="Calibri"/>
            </a:endParaRPr>
          </a:p>
          <a:p>
            <a:pPr marL="285750" indent="-171450">
              <a:buClr>
                <a:schemeClr val="dk1"/>
              </a:buClr>
              <a:buSzPts val="1800"/>
            </a:pPr>
            <a:endParaRPr sz="24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400" dirty="0">
                <a:solidFill>
                  <a:schemeClr val="dk1"/>
                </a:solidFill>
                <a:latin typeface="Calibri"/>
                <a:ea typeface="Calibri"/>
                <a:cs typeface="Calibri"/>
                <a:sym typeface="Calibri"/>
              </a:rPr>
              <a:t>Descenso del gradiente: </a:t>
            </a:r>
            <a:r>
              <a:rPr lang="es-CO" sz="2400" u="sng" dirty="0">
                <a:solidFill>
                  <a:schemeClr val="hlink"/>
                </a:solidFill>
                <a:latin typeface="Calibri"/>
                <a:ea typeface="Calibri"/>
                <a:cs typeface="Calibri"/>
                <a:sym typeface="Calibri"/>
                <a:hlinkClick r:id="rId5"/>
              </a:rPr>
              <a:t>https://www.youtube.com/watch?v=A6FiCDoz8_4</a:t>
            </a:r>
            <a:endParaRPr sz="2400" dirty="0">
              <a:solidFill>
                <a:schemeClr val="dk1"/>
              </a:solidFill>
              <a:latin typeface="Calibri"/>
              <a:ea typeface="Calibri"/>
              <a:cs typeface="Calibri"/>
              <a:sym typeface="Calibri"/>
            </a:endParaRPr>
          </a:p>
          <a:p>
            <a:pPr marL="457200" indent="-228600">
              <a:buClr>
                <a:schemeClr val="dk1"/>
              </a:buClr>
              <a:buSzPts val="1800"/>
            </a:pPr>
            <a:endParaRPr sz="2400" dirty="0">
              <a:solidFill>
                <a:schemeClr val="dk1"/>
              </a:solidFill>
              <a:latin typeface="Calibri"/>
              <a:ea typeface="Calibri"/>
              <a:cs typeface="Calibri"/>
              <a:sym typeface="Calibri"/>
            </a:endParaRPr>
          </a:p>
          <a:p>
            <a:pPr>
              <a:buClr>
                <a:schemeClr val="dk1"/>
              </a:buClr>
              <a:buSzPts val="2000"/>
            </a:pPr>
            <a:endParaRPr sz="2400" dirty="0">
              <a:solidFill>
                <a:schemeClr val="dk1"/>
              </a:solidFill>
              <a:latin typeface="Calibri"/>
              <a:ea typeface="Calibri"/>
              <a:cs typeface="Calibri"/>
              <a:sym typeface="Calibri"/>
            </a:endParaRPr>
          </a:p>
        </p:txBody>
      </p:sp>
      <p:sp>
        <p:nvSpPr>
          <p:cNvPr id="338" name="Google Shape;338;p25"/>
          <p:cNvSpPr txBox="1"/>
          <p:nvPr/>
        </p:nvSpPr>
        <p:spPr>
          <a:xfrm>
            <a:off x="0" y="65324"/>
            <a:ext cx="6145800" cy="467400"/>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442" b="1" dirty="0">
                <a:solidFill>
                  <a:schemeClr val="lt1"/>
                </a:solidFill>
                <a:latin typeface="+mn-lt"/>
                <a:ea typeface="Tahoma"/>
                <a:cs typeface="Tahoma"/>
                <a:sym typeface="Tahoma"/>
              </a:rPr>
              <a:t>Machine learning y las matemáticas </a:t>
            </a:r>
            <a:endParaRPr sz="1665" dirty="0">
              <a:solidFill>
                <a:schemeClr val="dk1"/>
              </a:solidFill>
              <a:latin typeface="+mn-lt"/>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6"/>
          <p:cNvSpPr/>
          <p:nvPr/>
        </p:nvSpPr>
        <p:spPr>
          <a:xfrm>
            <a:off x="0" y="1074529"/>
            <a:ext cx="12191999" cy="4401164"/>
          </a:xfrm>
          <a:prstGeom prst="rect">
            <a:avLst/>
          </a:prstGeom>
          <a:noFill/>
          <a:ln>
            <a:noFill/>
          </a:ln>
        </p:spPr>
        <p:txBody>
          <a:bodyPr spcFirstLastPara="1" wrap="square" lIns="91425" tIns="45700" rIns="91425" bIns="45700" anchor="t" anchorCtr="0">
            <a:spAutoFit/>
          </a:bodyPr>
          <a:lstStyle/>
          <a:p>
            <a:pPr algn="ctr">
              <a:buSzPts val="2000"/>
            </a:pPr>
            <a:r>
              <a:rPr lang="es-CO" sz="2000" dirty="0">
                <a:solidFill>
                  <a:schemeClr val="dk1"/>
                </a:solidFill>
                <a:latin typeface="+mn-lt"/>
                <a:ea typeface="Trebuchet MS"/>
                <a:cs typeface="Trebuchet MS"/>
                <a:sym typeface="Trebuchet MS"/>
              </a:rPr>
              <a:t>Es una técnica estadística utilizada para estudiar la relación  entre variables(dos o mas).</a:t>
            </a:r>
            <a:endParaRPr dirty="0">
              <a:latin typeface="+mn-lt"/>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lang="es-CO"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lang="es-CO" sz="2000" dirty="0">
              <a:solidFill>
                <a:schemeClr val="dk1"/>
              </a:solidFill>
              <a:latin typeface="+mn-lt"/>
              <a:ea typeface="Trebuchet MS"/>
              <a:cs typeface="Trebuchet MS"/>
              <a:sym typeface="Trebuchet MS"/>
            </a:endParaRPr>
          </a:p>
          <a:p>
            <a:pPr algn="ctr">
              <a:buSzPts val="2000"/>
            </a:pPr>
            <a:r>
              <a:rPr lang="es-CO" sz="2000" dirty="0">
                <a:solidFill>
                  <a:schemeClr val="dk1"/>
                </a:solidFill>
                <a:latin typeface="+mn-lt"/>
                <a:ea typeface="Trebuchet MS"/>
                <a:cs typeface="Trebuchet MS"/>
                <a:sym typeface="Trebuchet MS"/>
              </a:rPr>
              <a:t>Pero también es un algoritmo de aprendizaje supervisado que se utiliza en Machine Learning</a:t>
            </a: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p:txBody>
      </p:sp>
      <p:sp>
        <p:nvSpPr>
          <p:cNvPr id="344" name="Google Shape;344;p26"/>
          <p:cNvSpPr/>
          <p:nvPr/>
        </p:nvSpPr>
        <p:spPr>
          <a:xfrm>
            <a:off x="2026467" y="2899221"/>
            <a:ext cx="9144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s-CO" sz="1800">
                <a:solidFill>
                  <a:schemeClr val="dk1"/>
                </a:solidFill>
                <a:latin typeface="+mn-lt"/>
              </a:rPr>
            </a:br>
            <a:endParaRPr sz="1800">
              <a:solidFill>
                <a:schemeClr val="dk1"/>
              </a:solidFill>
              <a:latin typeface="+mn-lt"/>
            </a:endParaRPr>
          </a:p>
        </p:txBody>
      </p:sp>
      <p:pic>
        <p:nvPicPr>
          <p:cNvPr id="345" name="Google Shape;345;p26" descr="Imagen relacionada"/>
          <p:cNvPicPr preferRelativeResize="0"/>
          <p:nvPr/>
        </p:nvPicPr>
        <p:blipFill rotWithShape="1">
          <a:blip r:embed="rId3">
            <a:alphaModFix/>
          </a:blip>
          <a:srcRect/>
          <a:stretch/>
        </p:blipFill>
        <p:spPr>
          <a:xfrm>
            <a:off x="2205569" y="2250312"/>
            <a:ext cx="2929210" cy="2187432"/>
          </a:xfrm>
          <a:prstGeom prst="rect">
            <a:avLst/>
          </a:prstGeom>
          <a:noFill/>
          <a:ln>
            <a:noFill/>
          </a:ln>
        </p:spPr>
      </p:pic>
      <p:sp>
        <p:nvSpPr>
          <p:cNvPr id="346" name="Google Shape;346;p26"/>
          <p:cNvSpPr/>
          <p:nvPr/>
        </p:nvSpPr>
        <p:spPr>
          <a:xfrm>
            <a:off x="5313881" y="2375739"/>
            <a:ext cx="2929210" cy="584775"/>
          </a:xfrm>
          <a:prstGeom prst="rect">
            <a:avLst/>
          </a:prstGeom>
          <a:noFill/>
          <a:ln>
            <a:noFill/>
          </a:ln>
        </p:spPr>
        <p:txBody>
          <a:bodyPr spcFirstLastPara="1" wrap="square" lIns="91425" tIns="45700" rIns="91425" bIns="45700" anchor="t" anchorCtr="0">
            <a:spAutoFit/>
          </a:bodyPr>
          <a:lstStyle/>
          <a:p>
            <a:pPr>
              <a:buSzPts val="3200"/>
            </a:pPr>
            <a:r>
              <a:rPr lang="es-CO" sz="3200" b="1" i="1">
                <a:solidFill>
                  <a:schemeClr val="dk1"/>
                </a:solidFill>
                <a:latin typeface="+mn-lt"/>
                <a:ea typeface="Libre Franklin"/>
                <a:cs typeface="Libre Franklin"/>
                <a:sym typeface="Libre Franklin"/>
              </a:rPr>
              <a:t>Y = mX + b</a:t>
            </a:r>
            <a:endParaRPr sz="3200" b="1">
              <a:solidFill>
                <a:schemeClr val="dk1"/>
              </a:solidFill>
              <a:latin typeface="+mn-lt"/>
              <a:ea typeface="Calibri"/>
              <a:cs typeface="Calibri"/>
              <a:sym typeface="Calibri"/>
            </a:endParaRPr>
          </a:p>
        </p:txBody>
      </p:sp>
      <p:sp>
        <p:nvSpPr>
          <p:cNvPr id="347" name="Google Shape;347;p26"/>
          <p:cNvSpPr/>
          <p:nvPr/>
        </p:nvSpPr>
        <p:spPr>
          <a:xfrm>
            <a:off x="5313881" y="2960417"/>
            <a:ext cx="5281400" cy="1200329"/>
          </a:xfrm>
          <a:prstGeom prst="rect">
            <a:avLst/>
          </a:prstGeom>
          <a:noFill/>
          <a:ln>
            <a:noFill/>
          </a:ln>
        </p:spPr>
        <p:txBody>
          <a:bodyPr spcFirstLastPara="1" wrap="square" lIns="91425" tIns="45700" rIns="91425" bIns="45700" anchor="t" anchorCtr="0">
            <a:spAutoFit/>
          </a:bodyPr>
          <a:lstStyle/>
          <a:p>
            <a:pPr>
              <a:buSzPts val="1800"/>
            </a:pPr>
            <a:r>
              <a:rPr lang="es-CO" sz="1800" i="1">
                <a:solidFill>
                  <a:srgbClr val="333333"/>
                </a:solidFill>
                <a:latin typeface="+mn-lt"/>
                <a:ea typeface="Libre Franklin"/>
                <a:cs typeface="Libre Franklin"/>
                <a:sym typeface="Libre Franklin"/>
              </a:rPr>
              <a:t>Donde </a:t>
            </a:r>
            <a:r>
              <a:rPr lang="es-CO" sz="1800" b="1" i="1">
                <a:solidFill>
                  <a:srgbClr val="333333"/>
                </a:solidFill>
                <a:latin typeface="+mn-lt"/>
                <a:ea typeface="Libre Franklin"/>
                <a:cs typeface="Libre Franklin"/>
                <a:sym typeface="Libre Franklin"/>
              </a:rPr>
              <a:t>Y</a:t>
            </a:r>
            <a:r>
              <a:rPr lang="es-CO" sz="1800" i="1">
                <a:solidFill>
                  <a:srgbClr val="333333"/>
                </a:solidFill>
                <a:latin typeface="+mn-lt"/>
                <a:ea typeface="Libre Franklin"/>
                <a:cs typeface="Libre Franklin"/>
                <a:sym typeface="Libre Franklin"/>
              </a:rPr>
              <a:t> es el resultado, </a:t>
            </a:r>
            <a:r>
              <a:rPr lang="es-CO" sz="1800" b="1" i="1">
                <a:solidFill>
                  <a:srgbClr val="333333"/>
                </a:solidFill>
                <a:latin typeface="+mn-lt"/>
                <a:ea typeface="Libre Franklin"/>
                <a:cs typeface="Libre Franklin"/>
                <a:sym typeface="Libre Franklin"/>
              </a:rPr>
              <a:t>X</a:t>
            </a:r>
            <a:r>
              <a:rPr lang="es-CO" sz="1800" i="1">
                <a:solidFill>
                  <a:srgbClr val="333333"/>
                </a:solidFill>
                <a:latin typeface="+mn-lt"/>
                <a:ea typeface="Libre Franklin"/>
                <a:cs typeface="Libre Franklin"/>
                <a:sym typeface="Libre Franklin"/>
              </a:rPr>
              <a:t> es la variable, </a:t>
            </a:r>
            <a:r>
              <a:rPr lang="es-CO" sz="1800" b="1" i="1">
                <a:solidFill>
                  <a:srgbClr val="333333"/>
                </a:solidFill>
                <a:latin typeface="+mn-lt"/>
                <a:ea typeface="Libre Franklin"/>
                <a:cs typeface="Libre Franklin"/>
                <a:sym typeface="Libre Franklin"/>
              </a:rPr>
              <a:t>m</a:t>
            </a:r>
            <a:r>
              <a:rPr lang="es-CO" sz="1800" i="1">
                <a:solidFill>
                  <a:srgbClr val="333333"/>
                </a:solidFill>
                <a:latin typeface="+mn-lt"/>
                <a:ea typeface="Libre Franklin"/>
                <a:cs typeface="Libre Franklin"/>
                <a:sym typeface="Libre Franklin"/>
              </a:rPr>
              <a:t> la pendiente (o coeficiente) de la recta y </a:t>
            </a:r>
            <a:r>
              <a:rPr lang="es-CO" sz="1800" b="1" i="1">
                <a:solidFill>
                  <a:srgbClr val="333333"/>
                </a:solidFill>
                <a:latin typeface="+mn-lt"/>
                <a:ea typeface="Libre Franklin"/>
                <a:cs typeface="Libre Franklin"/>
                <a:sym typeface="Libre Franklin"/>
              </a:rPr>
              <a:t>b</a:t>
            </a:r>
            <a:r>
              <a:rPr lang="es-CO" sz="1800" i="1">
                <a:solidFill>
                  <a:srgbClr val="333333"/>
                </a:solidFill>
                <a:latin typeface="+mn-lt"/>
                <a:ea typeface="Libre Franklin"/>
                <a:cs typeface="Libre Franklin"/>
                <a:sym typeface="Libre Franklin"/>
              </a:rPr>
              <a:t> la constante o también conocida como el “</a:t>
            </a:r>
            <a:r>
              <a:rPr lang="es-CO" sz="1800" b="1" i="1">
                <a:solidFill>
                  <a:srgbClr val="333333"/>
                </a:solidFill>
                <a:latin typeface="+mn-lt"/>
                <a:ea typeface="Libre Franklin"/>
                <a:cs typeface="Libre Franklin"/>
                <a:sym typeface="Libre Franklin"/>
              </a:rPr>
              <a:t>punto de corte con el eje Y</a:t>
            </a:r>
            <a:r>
              <a:rPr lang="es-CO" sz="1800" i="1">
                <a:solidFill>
                  <a:srgbClr val="333333"/>
                </a:solidFill>
                <a:latin typeface="+mn-lt"/>
                <a:ea typeface="Libre Franklin"/>
                <a:cs typeface="Libre Franklin"/>
                <a:sym typeface="Libre Franklin"/>
              </a:rPr>
              <a:t>” en la gráfica (cuando X=0)</a:t>
            </a:r>
            <a:endParaRPr sz="1800" i="1">
              <a:solidFill>
                <a:schemeClr val="dk1"/>
              </a:solidFill>
              <a:latin typeface="+mn-lt"/>
              <a:ea typeface="Calibri"/>
              <a:cs typeface="Calibri"/>
              <a:sym typeface="Calibri"/>
            </a:endParaRPr>
          </a:p>
        </p:txBody>
      </p:sp>
      <p:sp>
        <p:nvSpPr>
          <p:cNvPr id="7" name="Google Shape;338;p25">
            <a:extLst>
              <a:ext uri="{FF2B5EF4-FFF2-40B4-BE49-F238E27FC236}">
                <a16:creationId xmlns:a16="http://schemas.microsoft.com/office/drawing/2014/main" id="{AEEF399F-6132-405F-AB94-84D80AE66E60}"/>
              </a:ext>
            </a:extLst>
          </p:cNvPr>
          <p:cNvSpPr txBox="1"/>
          <p:nvPr/>
        </p:nvSpPr>
        <p:spPr>
          <a:xfrm>
            <a:off x="0" y="65324"/>
            <a:ext cx="6145800" cy="467400"/>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442" b="1" dirty="0">
                <a:solidFill>
                  <a:schemeClr val="lt1"/>
                </a:solidFill>
                <a:latin typeface="+mn-lt"/>
                <a:ea typeface="Tahoma"/>
                <a:cs typeface="Tahoma"/>
                <a:sym typeface="Tahoma"/>
              </a:rPr>
              <a:t>Regresión lineal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7"/>
          <p:cNvSpPr txBox="1"/>
          <p:nvPr/>
        </p:nvSpPr>
        <p:spPr>
          <a:xfrm>
            <a:off x="0" y="74377"/>
            <a:ext cx="4861711" cy="491047"/>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mj-lt"/>
                <a:ea typeface="Tahoma"/>
                <a:cs typeface="Tahoma"/>
                <a:sym typeface="Tahoma"/>
              </a:rPr>
              <a:t>Ejemplos de regresión lineal</a:t>
            </a:r>
            <a:endParaRPr sz="800">
              <a:latin typeface="+mj-lt"/>
            </a:endParaRPr>
          </a:p>
        </p:txBody>
      </p:sp>
      <p:pic>
        <p:nvPicPr>
          <p:cNvPr id="353" name="Google Shape;353;p27" descr="https://i2.wp.com/www.aprendemachinelearning.com/wp-content/uploads/2018/05/pizza_en_dinamarca.png?resize=525%2C264"/>
          <p:cNvPicPr preferRelativeResize="0"/>
          <p:nvPr/>
        </p:nvPicPr>
        <p:blipFill rotWithShape="1">
          <a:blip r:embed="rId3">
            <a:alphaModFix/>
          </a:blip>
          <a:srcRect/>
          <a:stretch/>
        </p:blipFill>
        <p:spPr>
          <a:xfrm>
            <a:off x="1822071" y="810449"/>
            <a:ext cx="3950290" cy="1986432"/>
          </a:xfrm>
          <a:prstGeom prst="rect">
            <a:avLst/>
          </a:prstGeom>
          <a:noFill/>
          <a:ln>
            <a:noFill/>
          </a:ln>
        </p:spPr>
      </p:pic>
      <p:pic>
        <p:nvPicPr>
          <p:cNvPr id="354" name="Google Shape;354;p27" descr="Resultado de imagen para regresiÃ³n lineal ejemplos"/>
          <p:cNvPicPr preferRelativeResize="0"/>
          <p:nvPr/>
        </p:nvPicPr>
        <p:blipFill rotWithShape="1">
          <a:blip r:embed="rId4">
            <a:alphaModFix/>
          </a:blip>
          <a:srcRect/>
          <a:stretch/>
        </p:blipFill>
        <p:spPr>
          <a:xfrm>
            <a:off x="6984274" y="3269254"/>
            <a:ext cx="3181078" cy="2343313"/>
          </a:xfrm>
          <a:prstGeom prst="rect">
            <a:avLst/>
          </a:prstGeom>
          <a:noFill/>
          <a:ln>
            <a:noFill/>
          </a:ln>
        </p:spPr>
      </p:pic>
      <p:pic>
        <p:nvPicPr>
          <p:cNvPr id="355" name="Google Shape;355;p27" descr="Resultado de imagen para regresiÃ³n lineal ejemplos"/>
          <p:cNvPicPr preferRelativeResize="0"/>
          <p:nvPr/>
        </p:nvPicPr>
        <p:blipFill rotWithShape="1">
          <a:blip r:embed="rId5">
            <a:alphaModFix/>
          </a:blip>
          <a:srcRect/>
          <a:stretch/>
        </p:blipFill>
        <p:spPr>
          <a:xfrm>
            <a:off x="2026649" y="2892229"/>
            <a:ext cx="4097237" cy="2926395"/>
          </a:xfrm>
          <a:prstGeom prst="rect">
            <a:avLst/>
          </a:prstGeom>
          <a:noFill/>
          <a:ln>
            <a:noFill/>
          </a:ln>
        </p:spPr>
      </p:pic>
      <p:pic>
        <p:nvPicPr>
          <p:cNvPr id="356" name="Google Shape;356;p27" descr="Resultado de imagen para regresiÃ³n lineal ejemplos"/>
          <p:cNvPicPr preferRelativeResize="0"/>
          <p:nvPr/>
        </p:nvPicPr>
        <p:blipFill rotWithShape="1">
          <a:blip r:embed="rId6">
            <a:alphaModFix/>
          </a:blip>
          <a:srcRect/>
          <a:stretch/>
        </p:blipFill>
        <p:spPr>
          <a:xfrm>
            <a:off x="6984274" y="783864"/>
            <a:ext cx="3467100" cy="2266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8"/>
          <p:cNvSpPr txBox="1"/>
          <p:nvPr/>
        </p:nvSpPr>
        <p:spPr>
          <a:xfrm>
            <a:off x="-1" y="83432"/>
            <a:ext cx="11389259"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1979"/>
            </a:pPr>
            <a:r>
              <a:rPr lang="es-CO" sz="2400" b="1">
                <a:solidFill>
                  <a:schemeClr val="lt1"/>
                </a:solidFill>
                <a:latin typeface="+mn-lt"/>
                <a:ea typeface="Tahoma"/>
                <a:cs typeface="Tahoma"/>
                <a:sym typeface="Tahoma"/>
              </a:rPr>
              <a:t>¿Cómo funciona el algoritmo de regresión lineal en Machine Learning?</a:t>
            </a:r>
            <a:endParaRPr sz="1800">
              <a:latin typeface="+mn-lt"/>
            </a:endParaRPr>
          </a:p>
        </p:txBody>
      </p:sp>
      <p:sp>
        <p:nvSpPr>
          <p:cNvPr id="362" name="Google Shape;362;p28"/>
          <p:cNvSpPr/>
          <p:nvPr/>
        </p:nvSpPr>
        <p:spPr>
          <a:xfrm>
            <a:off x="0" y="1028344"/>
            <a:ext cx="12192000" cy="4370387"/>
          </a:xfrm>
          <a:prstGeom prst="rect">
            <a:avLst/>
          </a:prstGeom>
          <a:noFill/>
          <a:ln>
            <a:noFill/>
          </a:ln>
        </p:spPr>
        <p:txBody>
          <a:bodyPr spcFirstLastPara="1" wrap="square" lIns="91425" tIns="45700" rIns="91425" bIns="45700" anchor="t" anchorCtr="0">
            <a:spAutoFit/>
          </a:bodyPr>
          <a:lstStyle/>
          <a:p>
            <a:pPr>
              <a:buSzPts val="2400"/>
            </a:pPr>
            <a:endParaRPr sz="2400" dirty="0">
              <a:solidFill>
                <a:schemeClr val="dk1"/>
              </a:solidFill>
              <a:latin typeface="+mn-lt"/>
              <a:ea typeface="Calibri"/>
              <a:cs typeface="Calibri"/>
              <a:sym typeface="Calibri"/>
            </a:endParaRPr>
          </a:p>
          <a:p>
            <a:pPr>
              <a:buSzPts val="2400"/>
            </a:pPr>
            <a:r>
              <a:rPr lang="es-CO" sz="2400" dirty="0">
                <a:solidFill>
                  <a:schemeClr val="dk1"/>
                </a:solidFill>
                <a:latin typeface="+mn-lt"/>
                <a:ea typeface="Calibri"/>
                <a:cs typeface="Calibri"/>
                <a:sym typeface="Calibri"/>
              </a:rPr>
              <a:t>Recordemos que los algoritmos de </a:t>
            </a:r>
            <a:r>
              <a:rPr lang="es-CO" sz="2400" b="1" i="1" dirty="0">
                <a:solidFill>
                  <a:schemeClr val="dk1"/>
                </a:solidFill>
                <a:latin typeface="+mn-lt"/>
                <a:ea typeface="Calibri"/>
                <a:cs typeface="Calibri"/>
                <a:sym typeface="Calibri"/>
              </a:rPr>
              <a:t>Machine Learning Supervisados</a:t>
            </a:r>
            <a:r>
              <a:rPr lang="es-CO" sz="2400" dirty="0">
                <a:solidFill>
                  <a:schemeClr val="dk1"/>
                </a:solidFill>
                <a:latin typeface="+mn-lt"/>
                <a:ea typeface="Calibri"/>
                <a:cs typeface="Calibri"/>
                <a:sym typeface="Calibri"/>
              </a:rPr>
              <a:t>, aprenden por sí mismos y -en este caso- a obtener automáticamente esa “recta” que buscamos con la tendencia de predicción. </a:t>
            </a:r>
            <a:endParaRPr dirty="0">
              <a:latin typeface="+mn-lt"/>
            </a:endParaRPr>
          </a:p>
          <a:p>
            <a:pPr>
              <a:buSzPts val="2400"/>
            </a:pPr>
            <a:endParaRPr sz="2400" dirty="0">
              <a:solidFill>
                <a:schemeClr val="dk1"/>
              </a:solidFill>
              <a:latin typeface="+mn-lt"/>
              <a:ea typeface="Calibri"/>
              <a:cs typeface="Calibri"/>
              <a:sym typeface="Calibri"/>
            </a:endParaRPr>
          </a:p>
          <a:p>
            <a:pPr>
              <a:buSzPts val="2400"/>
            </a:pPr>
            <a:r>
              <a:rPr lang="es-CO" sz="2400" dirty="0">
                <a:solidFill>
                  <a:schemeClr val="dk1"/>
                </a:solidFill>
                <a:latin typeface="+mn-lt"/>
                <a:ea typeface="Calibri"/>
                <a:cs typeface="Calibri"/>
                <a:sym typeface="Calibri"/>
              </a:rPr>
              <a:t>Para hacerlo se mide el error con respecto a los puntos de entrada y el valor “Y” de salida real. </a:t>
            </a:r>
            <a:endParaRPr dirty="0">
              <a:latin typeface="+mn-lt"/>
            </a:endParaRPr>
          </a:p>
          <a:p>
            <a:pPr>
              <a:buSzPts val="2400"/>
            </a:pPr>
            <a:r>
              <a:rPr lang="es-CO" sz="2400" dirty="0">
                <a:solidFill>
                  <a:schemeClr val="dk1"/>
                </a:solidFill>
                <a:latin typeface="+mn-lt"/>
                <a:ea typeface="Calibri"/>
                <a:cs typeface="Calibri"/>
                <a:sym typeface="Calibri"/>
              </a:rPr>
              <a:t>El algoritmo deberá minimizar el coste de una función de </a:t>
            </a:r>
            <a:r>
              <a:rPr lang="es-CO" sz="2400" b="1" i="1" dirty="0">
                <a:solidFill>
                  <a:schemeClr val="dk1"/>
                </a:solidFill>
                <a:latin typeface="+mn-lt"/>
                <a:ea typeface="Calibri"/>
                <a:cs typeface="Calibri"/>
                <a:sym typeface="Calibri"/>
              </a:rPr>
              <a:t>error cuadrático</a:t>
            </a:r>
            <a:r>
              <a:rPr lang="es-CO" sz="2400" dirty="0">
                <a:solidFill>
                  <a:schemeClr val="dk1"/>
                </a:solidFill>
                <a:latin typeface="+mn-lt"/>
                <a:ea typeface="Calibri"/>
                <a:cs typeface="Calibri"/>
                <a:sym typeface="Calibri"/>
              </a:rPr>
              <a:t> y esos coeficientes corresponderán con la recta óptima. </a:t>
            </a:r>
          </a:p>
          <a:p>
            <a:pPr>
              <a:buSzPts val="2400"/>
            </a:pPr>
            <a:endParaRPr dirty="0">
              <a:latin typeface="+mn-lt"/>
            </a:endParaRPr>
          </a:p>
          <a:p>
            <a:pPr>
              <a:buSzPts val="2400"/>
            </a:pPr>
            <a:r>
              <a:rPr lang="es-CO" sz="2400" dirty="0">
                <a:solidFill>
                  <a:schemeClr val="dk1"/>
                </a:solidFill>
                <a:latin typeface="+mn-lt"/>
                <a:ea typeface="Calibri"/>
                <a:cs typeface="Calibri"/>
                <a:sym typeface="Calibri"/>
              </a:rPr>
              <a:t>Hay diversos métodos para conseguir minimizar el coste. Lo más común es utilizar una versión vectorial y la llamada </a:t>
            </a:r>
            <a:r>
              <a:rPr lang="es-CO" sz="2400" b="1" dirty="0">
                <a:solidFill>
                  <a:schemeClr val="dk1"/>
                </a:solidFill>
                <a:latin typeface="+mn-lt"/>
                <a:ea typeface="Calibri"/>
                <a:cs typeface="Calibri"/>
                <a:sym typeface="Calibri"/>
              </a:rPr>
              <a:t>Ecuación Normal </a:t>
            </a:r>
            <a:r>
              <a:rPr lang="es-CO" sz="2400" dirty="0">
                <a:solidFill>
                  <a:schemeClr val="dk1"/>
                </a:solidFill>
                <a:latin typeface="+mn-lt"/>
                <a:ea typeface="Calibri"/>
                <a:cs typeface="Calibri"/>
                <a:sym typeface="Calibri"/>
              </a:rPr>
              <a:t>que nos dará un resultado directo.</a:t>
            </a:r>
            <a:endParaRPr sz="2400" dirty="0">
              <a:solidFill>
                <a:schemeClr val="dk1"/>
              </a:solidFill>
              <a:latin typeface="+mn-lt"/>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
        <p:cNvGrpSpPr/>
        <p:nvPr/>
      </p:nvGrpSpPr>
      <p:grpSpPr>
        <a:xfrm>
          <a:off x="0" y="0"/>
          <a:ext cx="0" cy="0"/>
          <a:chOff x="0" y="0"/>
          <a:chExt cx="0" cy="0"/>
        </a:xfrm>
      </p:grpSpPr>
      <p:sp>
        <p:nvSpPr>
          <p:cNvPr id="43" name="Google Shape;43;p3"/>
          <p:cNvSpPr/>
          <p:nvPr/>
        </p:nvSpPr>
        <p:spPr>
          <a:xfrm>
            <a:off x="6820955" y="1107476"/>
            <a:ext cx="5370815" cy="5735697"/>
          </a:xfrm>
          <a:prstGeom prst="rect">
            <a:avLst/>
          </a:prstGeom>
          <a:gradFill>
            <a:gsLst>
              <a:gs pos="0">
                <a:srgbClr val="4F81BD">
                  <a:alpha val="80000"/>
                </a:srgbClr>
              </a:gs>
              <a:gs pos="25000">
                <a:srgbClr val="4F81BD">
                  <a:alpha val="60000"/>
                </a:srgbClr>
              </a:gs>
              <a:gs pos="94000">
                <a:srgbClr val="C4BD97"/>
              </a:gs>
              <a:gs pos="100000">
                <a:srgbClr val="C4BD97"/>
              </a:gs>
            </a:gsLst>
            <a:lin ang="4200000" scaled="0"/>
          </a:gradFill>
          <a:ln>
            <a:noFill/>
          </a:ln>
        </p:spPr>
        <p:txBody>
          <a:bodyPr spcFirstLastPara="1" wrap="square" lIns="91425" tIns="45700" rIns="91425" bIns="45700" anchor="ctr" anchorCtr="0">
            <a:noAutofit/>
          </a:bodyPr>
          <a:lstStyle/>
          <a:p>
            <a:pPr algn="ctr">
              <a:buSzPts val="1350"/>
            </a:pPr>
            <a:endParaRPr sz="1350">
              <a:solidFill>
                <a:schemeClr val="lt1"/>
              </a:solidFill>
              <a:latin typeface="+mn-lt"/>
              <a:ea typeface="Calibri"/>
              <a:cs typeface="Calibri"/>
              <a:sym typeface="Calibri"/>
            </a:endParaRPr>
          </a:p>
        </p:txBody>
      </p:sp>
      <p:pic>
        <p:nvPicPr>
          <p:cNvPr id="44" name="Google Shape;44;p3"/>
          <p:cNvPicPr preferRelativeResize="0"/>
          <p:nvPr/>
        </p:nvPicPr>
        <p:blipFill rotWithShape="1">
          <a:blip r:embed="rId3">
            <a:alphaModFix/>
          </a:blip>
          <a:srcRect r="10325"/>
          <a:stretch/>
        </p:blipFill>
        <p:spPr>
          <a:xfrm flipH="1">
            <a:off x="3047999" y="1107474"/>
            <a:ext cx="9144000" cy="5750526"/>
          </a:xfrm>
          <a:prstGeom prst="rect">
            <a:avLst/>
          </a:prstGeom>
          <a:noFill/>
          <a:ln>
            <a:noFill/>
          </a:ln>
        </p:spPr>
      </p:pic>
      <p:sp>
        <p:nvSpPr>
          <p:cNvPr id="45" name="Google Shape;45;p3"/>
          <p:cNvSpPr txBox="1"/>
          <p:nvPr/>
        </p:nvSpPr>
        <p:spPr>
          <a:xfrm>
            <a:off x="1524001" y="1608355"/>
            <a:ext cx="3911298" cy="4753256"/>
          </a:xfrm>
          <a:prstGeom prst="rect">
            <a:avLst/>
          </a:prstGeom>
          <a:noFill/>
          <a:ln>
            <a:noFill/>
          </a:ln>
        </p:spPr>
        <p:txBody>
          <a:bodyPr spcFirstLastPara="1" wrap="square" lIns="91425" tIns="45700" rIns="91425" bIns="45700" anchor="ctr" anchorCtr="0">
            <a:normAutofit/>
          </a:bodyPr>
          <a:lstStyle/>
          <a:p>
            <a:pPr algn="ctr">
              <a:lnSpc>
                <a:spcPct val="90000"/>
              </a:lnSpc>
              <a:buSzPts val="6000"/>
            </a:pPr>
            <a:r>
              <a:rPr lang="es-CO" sz="6000" b="1">
                <a:latin typeface="+mn-lt"/>
                <a:ea typeface="Acme"/>
                <a:cs typeface="Acme"/>
                <a:sym typeface="Acme"/>
              </a:rPr>
              <a:t>¡Antes de continuar debemos analizar!</a:t>
            </a:r>
            <a:endParaRPr>
              <a:latin typeface="+mn-lt"/>
            </a:endParaRPr>
          </a:p>
        </p:txBody>
      </p:sp>
      <p:sp>
        <p:nvSpPr>
          <p:cNvPr id="46" name="Google Shape;46;p3"/>
          <p:cNvSpPr/>
          <p:nvPr/>
        </p:nvSpPr>
        <p:spPr>
          <a:xfrm>
            <a:off x="7621441" y="1593529"/>
            <a:ext cx="4570559" cy="5249645"/>
          </a:xfrm>
          <a:custGeom>
            <a:avLst/>
            <a:gdLst/>
            <a:ahLst/>
            <a:cxnLst/>
            <a:rect l="l" t="t" r="r" b="b"/>
            <a:pathLst>
              <a:path w="5464879" h="6276841" extrusionOk="0">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w="25400" cap="flat" cmpd="sng">
            <a:solidFill>
              <a:srgbClr val="B7CCE4"/>
            </a:solidFill>
            <a:prstDash val="solid"/>
            <a:round/>
            <a:headEnd type="none" w="sm" len="sm"/>
            <a:tailEnd type="none" w="sm" len="sm"/>
          </a:ln>
        </p:spPr>
        <p:txBody>
          <a:bodyPr spcFirstLastPara="1" wrap="square" lIns="91425" tIns="45700" rIns="91425" bIns="45700" anchor="ctr" anchorCtr="0">
            <a:noAutofit/>
          </a:bodyPr>
          <a:lstStyle/>
          <a:p>
            <a:pPr algn="ctr">
              <a:buSzPts val="1350"/>
            </a:pPr>
            <a:endParaRPr sz="1350">
              <a:solidFill>
                <a:schemeClr val="lt1"/>
              </a:solidFill>
              <a:latin typeface="+mn-lt"/>
              <a:ea typeface="Calibri"/>
              <a:cs typeface="Calibri"/>
              <a:sym typeface="Calibri"/>
            </a:endParaRPr>
          </a:p>
        </p:txBody>
      </p:sp>
      <p:pic>
        <p:nvPicPr>
          <p:cNvPr id="47" name="Google Shape;47;p3" descr="Resultado de imagen para alto"/>
          <p:cNvPicPr preferRelativeResize="0"/>
          <p:nvPr/>
        </p:nvPicPr>
        <p:blipFill rotWithShape="1">
          <a:blip r:embed="rId4">
            <a:alphaModFix/>
          </a:blip>
          <a:srcRect/>
          <a:stretch/>
        </p:blipFill>
        <p:spPr>
          <a:xfrm>
            <a:off x="8472681" y="2693324"/>
            <a:ext cx="3463967" cy="34639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9"/>
          <p:cNvSpPr/>
          <p:nvPr/>
        </p:nvSpPr>
        <p:spPr>
          <a:xfrm>
            <a:off x="0" y="902510"/>
            <a:ext cx="12192000" cy="3354724"/>
          </a:xfrm>
          <a:prstGeom prst="rect">
            <a:avLst/>
          </a:prstGeom>
          <a:noFill/>
          <a:ln>
            <a:noFill/>
          </a:ln>
        </p:spPr>
        <p:txBody>
          <a:bodyPr spcFirstLastPara="1" wrap="square" lIns="91425" tIns="45700" rIns="91425" bIns="45700" anchor="t" anchorCtr="0">
            <a:spAutoFit/>
          </a:bodyPr>
          <a:lstStyle/>
          <a:p>
            <a:pPr algn="ctr">
              <a:buSzPts val="6600"/>
            </a:pPr>
            <a:r>
              <a:rPr lang="es-CO" sz="7200" b="1" dirty="0" err="1">
                <a:solidFill>
                  <a:srgbClr val="20435C"/>
                </a:solidFill>
                <a:latin typeface="+mn-lt"/>
                <a:ea typeface="Trebuchet MS"/>
                <a:cs typeface="Trebuchet MS"/>
                <a:sym typeface="Trebuchet MS"/>
              </a:rPr>
              <a:t>Sklearn</a:t>
            </a:r>
            <a:endParaRPr sz="6000" b="1" dirty="0">
              <a:solidFill>
                <a:srgbClr val="20435C"/>
              </a:solidFill>
              <a:latin typeface="+mn-lt"/>
              <a:ea typeface="Trebuchet MS"/>
              <a:cs typeface="Trebuchet MS"/>
              <a:sym typeface="Trebuchet MS"/>
            </a:endParaRPr>
          </a:p>
          <a:p>
            <a:pPr algn="ctr">
              <a:buSzPts val="2800"/>
            </a:pPr>
            <a:r>
              <a:rPr lang="es-CO" sz="3200" dirty="0" err="1">
                <a:solidFill>
                  <a:srgbClr val="20435C"/>
                </a:solidFill>
                <a:latin typeface="+mn-lt"/>
                <a:ea typeface="Trebuchet MS"/>
                <a:cs typeface="Trebuchet MS"/>
                <a:sym typeface="Trebuchet MS"/>
              </a:rPr>
              <a:t>DATASET’S</a:t>
            </a:r>
            <a:endParaRPr sz="1600" dirty="0">
              <a:latin typeface="+mn-lt"/>
            </a:endParaRPr>
          </a:p>
          <a:p>
            <a:pPr algn="ctr">
              <a:buSzPts val="3200"/>
            </a:pPr>
            <a:endParaRPr sz="3600" dirty="0">
              <a:solidFill>
                <a:srgbClr val="20435C"/>
              </a:solidFill>
              <a:latin typeface="+mn-lt"/>
              <a:ea typeface="Trebuchet MS"/>
              <a:cs typeface="Trebuchet MS"/>
              <a:sym typeface="Trebuchet MS"/>
            </a:endParaRPr>
          </a:p>
          <a:p>
            <a:pPr marL="342900" indent="-342900">
              <a:buClr>
                <a:srgbClr val="20435C"/>
              </a:buClr>
              <a:buSzPts val="2000"/>
              <a:buFont typeface="Arial"/>
              <a:buChar char="•"/>
            </a:pPr>
            <a:r>
              <a:rPr lang="es-CO" sz="2400" dirty="0">
                <a:solidFill>
                  <a:srgbClr val="20435C"/>
                </a:solidFill>
                <a:latin typeface="+mn-lt"/>
                <a:ea typeface="Trebuchet MS"/>
                <a:cs typeface="Trebuchet MS"/>
                <a:sym typeface="Trebuchet MS"/>
              </a:rPr>
              <a:t>Herramientas simples y eficientes para la minería de datos y el análisis de datos.</a:t>
            </a:r>
            <a:endParaRPr sz="1600" dirty="0">
              <a:latin typeface="+mn-lt"/>
            </a:endParaRPr>
          </a:p>
          <a:p>
            <a:pPr marL="342900" indent="-342900">
              <a:buClr>
                <a:srgbClr val="20435C"/>
              </a:buClr>
              <a:buSzPts val="2000"/>
              <a:buFont typeface="Arial"/>
              <a:buChar char="•"/>
            </a:pPr>
            <a:r>
              <a:rPr lang="es-CO" sz="2400" dirty="0">
                <a:solidFill>
                  <a:srgbClr val="20435C"/>
                </a:solidFill>
                <a:latin typeface="+mn-lt"/>
                <a:ea typeface="Trebuchet MS"/>
                <a:cs typeface="Trebuchet MS"/>
                <a:sym typeface="Trebuchet MS"/>
              </a:rPr>
              <a:t>Construido en </a:t>
            </a:r>
            <a:r>
              <a:rPr lang="es-CO" sz="2400" dirty="0" err="1">
                <a:solidFill>
                  <a:srgbClr val="20435C"/>
                </a:solidFill>
                <a:latin typeface="+mn-lt"/>
                <a:ea typeface="Trebuchet MS"/>
                <a:cs typeface="Trebuchet MS"/>
                <a:sym typeface="Trebuchet MS"/>
              </a:rPr>
              <a:t>NumPy</a:t>
            </a:r>
            <a:r>
              <a:rPr lang="es-CO" sz="2400" dirty="0">
                <a:solidFill>
                  <a:srgbClr val="20435C"/>
                </a:solidFill>
                <a:latin typeface="+mn-lt"/>
                <a:ea typeface="Trebuchet MS"/>
                <a:cs typeface="Trebuchet MS"/>
                <a:sym typeface="Trebuchet MS"/>
              </a:rPr>
              <a:t>, </a:t>
            </a:r>
            <a:r>
              <a:rPr lang="es-CO" sz="2400" dirty="0" err="1">
                <a:solidFill>
                  <a:srgbClr val="20435C"/>
                </a:solidFill>
                <a:latin typeface="+mn-lt"/>
                <a:ea typeface="Trebuchet MS"/>
                <a:cs typeface="Trebuchet MS"/>
                <a:sym typeface="Trebuchet MS"/>
              </a:rPr>
              <a:t>SciPy</a:t>
            </a:r>
            <a:r>
              <a:rPr lang="es-CO" sz="2400" dirty="0">
                <a:solidFill>
                  <a:srgbClr val="20435C"/>
                </a:solidFill>
                <a:latin typeface="+mn-lt"/>
                <a:ea typeface="Trebuchet MS"/>
                <a:cs typeface="Trebuchet MS"/>
                <a:sym typeface="Trebuchet MS"/>
              </a:rPr>
              <a:t> y </a:t>
            </a:r>
            <a:r>
              <a:rPr lang="es-CO" sz="2400" dirty="0" err="1">
                <a:solidFill>
                  <a:srgbClr val="20435C"/>
                </a:solidFill>
                <a:latin typeface="+mn-lt"/>
                <a:ea typeface="Trebuchet MS"/>
                <a:cs typeface="Trebuchet MS"/>
                <a:sym typeface="Trebuchet MS"/>
              </a:rPr>
              <a:t>matplotlib</a:t>
            </a:r>
            <a:endParaRPr sz="2400" dirty="0">
              <a:solidFill>
                <a:srgbClr val="20435C"/>
              </a:solidFill>
              <a:latin typeface="+mn-lt"/>
              <a:ea typeface="Trebuchet MS"/>
              <a:cs typeface="Trebuchet MS"/>
              <a:sym typeface="Trebuchet MS"/>
            </a:endParaRPr>
          </a:p>
          <a:p>
            <a:pPr marL="342900" indent="-342900">
              <a:buClr>
                <a:srgbClr val="20435C"/>
              </a:buClr>
              <a:buSzPts val="2000"/>
              <a:buFont typeface="Arial"/>
              <a:buChar char="•"/>
            </a:pPr>
            <a:r>
              <a:rPr lang="es-CO" sz="2400" dirty="0">
                <a:solidFill>
                  <a:srgbClr val="20435C"/>
                </a:solidFill>
                <a:latin typeface="+mn-lt"/>
                <a:ea typeface="Trebuchet MS"/>
                <a:cs typeface="Trebuchet MS"/>
                <a:sym typeface="Trebuchet MS"/>
              </a:rPr>
              <a:t>Código abierto, utilizable comercialmente - licencia BSD</a:t>
            </a:r>
            <a:endParaRPr sz="2400" dirty="0">
              <a:solidFill>
                <a:srgbClr val="20435C"/>
              </a:solidFill>
              <a:latin typeface="+mn-lt"/>
              <a:ea typeface="Trebuchet MS"/>
              <a:cs typeface="Trebuchet MS"/>
              <a:sym typeface="Trebuchet MS"/>
            </a:endParaRPr>
          </a:p>
        </p:txBody>
      </p:sp>
      <p:sp>
        <p:nvSpPr>
          <p:cNvPr id="368" name="Google Shape;368;p29"/>
          <p:cNvSpPr/>
          <p:nvPr/>
        </p:nvSpPr>
        <p:spPr>
          <a:xfrm>
            <a:off x="1981200" y="3225145"/>
            <a:ext cx="9144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s-CO" sz="1800">
                <a:solidFill>
                  <a:schemeClr val="dk1"/>
                </a:solidFill>
                <a:latin typeface="+mn-lt"/>
              </a:rPr>
            </a:br>
            <a:endParaRPr sz="1800">
              <a:solidFill>
                <a:schemeClr val="dk1"/>
              </a:solidFill>
              <a:latin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6"/>
          <p:cNvSpPr/>
          <p:nvPr/>
        </p:nvSpPr>
        <p:spPr>
          <a:xfrm>
            <a:off x="0" y="0"/>
            <a:ext cx="12122589" cy="6001603"/>
          </a:xfrm>
          <a:prstGeom prst="rect">
            <a:avLst/>
          </a:prstGeom>
          <a:solidFill>
            <a:schemeClr val="lt1"/>
          </a:solidFill>
          <a:ln>
            <a:noFill/>
          </a:ln>
        </p:spPr>
        <p:txBody>
          <a:bodyPr spcFirstLastPara="1" wrap="square" lIns="91425" tIns="45700" rIns="91425" bIns="45700" anchor="t" anchorCtr="0">
            <a:spAutoFit/>
          </a:bodyPr>
          <a:lstStyle/>
          <a:p>
            <a:pPr algn="ctr">
              <a:buSzPts val="6600"/>
            </a:pPr>
            <a:r>
              <a:rPr lang="es-CO" sz="4800" b="1" dirty="0" err="1">
                <a:solidFill>
                  <a:schemeClr val="dk1"/>
                </a:solidFill>
                <a:latin typeface="+mn-lt"/>
                <a:ea typeface="Calibri"/>
                <a:cs typeface="Calibri"/>
                <a:sym typeface="Calibri"/>
              </a:rPr>
              <a:t>Sklearn</a:t>
            </a:r>
            <a:endParaRPr sz="4800" b="1" dirty="0">
              <a:solidFill>
                <a:schemeClr val="dk1"/>
              </a:solidFill>
              <a:latin typeface="+mn-lt"/>
              <a:ea typeface="Calibri"/>
              <a:cs typeface="Calibri"/>
              <a:sym typeface="Calibri"/>
            </a:endParaRPr>
          </a:p>
          <a:p>
            <a:pPr algn="ctr">
              <a:buSzPts val="2800"/>
            </a:pPr>
            <a:r>
              <a:rPr lang="es-CO" sz="4800" dirty="0" err="1">
                <a:solidFill>
                  <a:schemeClr val="dk1"/>
                </a:solidFill>
                <a:latin typeface="+mn-lt"/>
                <a:ea typeface="Calibri"/>
                <a:cs typeface="Calibri"/>
                <a:sym typeface="Calibri"/>
              </a:rPr>
              <a:t>DATASET’S</a:t>
            </a:r>
            <a:endParaRPr sz="4800" dirty="0">
              <a:solidFill>
                <a:schemeClr val="dk1"/>
              </a:solidFill>
              <a:latin typeface="+mn-lt"/>
              <a:ea typeface="Calibri"/>
              <a:cs typeface="Calibri"/>
              <a:sym typeface="Calibri"/>
            </a:endParaRPr>
          </a:p>
          <a:p>
            <a:pPr algn="ctr">
              <a:buSzPts val="3200"/>
            </a:pPr>
            <a:endParaRPr sz="2000" dirty="0">
              <a:solidFill>
                <a:schemeClr val="dk1"/>
              </a:solidFill>
              <a:latin typeface="+mn-lt"/>
              <a:ea typeface="Calibri"/>
              <a:cs typeface="Calibri"/>
              <a:sym typeface="Calibri"/>
            </a:endParaRPr>
          </a:p>
          <a:p>
            <a:pPr algn="just"/>
            <a:r>
              <a:rPr lang="es-CO" sz="2400" dirty="0">
                <a:solidFill>
                  <a:schemeClr val="dk1"/>
                </a:solidFill>
                <a:latin typeface="+mn-lt"/>
                <a:ea typeface="Calibri"/>
                <a:cs typeface="Calibri"/>
                <a:sym typeface="Calibri"/>
              </a:rPr>
              <a:t>La biblioteca </a:t>
            </a:r>
            <a:r>
              <a:rPr lang="es-CO" sz="2400" dirty="0" err="1">
                <a:solidFill>
                  <a:schemeClr val="dk1"/>
                </a:solidFill>
                <a:latin typeface="+mn-lt"/>
                <a:ea typeface="Calibri"/>
                <a:cs typeface="Calibri"/>
                <a:sym typeface="Calibri"/>
              </a:rPr>
              <a:t>sklearn</a:t>
            </a:r>
            <a:r>
              <a:rPr lang="es-CO" sz="2400" dirty="0">
                <a:solidFill>
                  <a:schemeClr val="dk1"/>
                </a:solidFill>
                <a:latin typeface="+mn-lt"/>
                <a:ea typeface="Calibri"/>
                <a:cs typeface="Calibri"/>
                <a:sym typeface="Calibri"/>
              </a:rPr>
              <a:t> proporciona una lista de "</a:t>
            </a:r>
            <a:r>
              <a:rPr lang="es-CO" sz="2400" b="1" i="1" dirty="0">
                <a:solidFill>
                  <a:schemeClr val="dk1"/>
                </a:solidFill>
                <a:latin typeface="+mn-lt"/>
                <a:ea typeface="Calibri"/>
                <a:cs typeface="Calibri"/>
                <a:sym typeface="Calibri"/>
              </a:rPr>
              <a:t>conjuntos de datos de juguetes</a:t>
            </a:r>
            <a:r>
              <a:rPr lang="es-CO" sz="2400" dirty="0">
                <a:solidFill>
                  <a:schemeClr val="dk1"/>
                </a:solidFill>
                <a:latin typeface="+mn-lt"/>
                <a:ea typeface="Calibri"/>
                <a:cs typeface="Calibri"/>
                <a:sym typeface="Calibri"/>
              </a:rPr>
              <a:t>" con el fin de probar algoritmos de aprendizaje automático. Los datos se devuelven de las siguientes:</a:t>
            </a:r>
            <a:endParaRPr dirty="0">
              <a:latin typeface="+mn-lt"/>
            </a:endParaRPr>
          </a:p>
          <a:p>
            <a:pPr algn="just"/>
            <a:endParaRPr sz="2400" dirty="0">
              <a:solidFill>
                <a:schemeClr val="dk1"/>
              </a:solidFill>
              <a:latin typeface="+mn-lt"/>
              <a:ea typeface="Calibri"/>
              <a:cs typeface="Calibri"/>
              <a:sym typeface="Calibri"/>
            </a:endParaRPr>
          </a:p>
          <a:p>
            <a:pPr marL="342900" indent="-342900" algn="just">
              <a:buClr>
                <a:srgbClr val="20435C"/>
              </a:buClr>
              <a:buSzPts val="2000"/>
              <a:buFont typeface="Arial"/>
              <a:buChar char="•"/>
            </a:pPr>
            <a:r>
              <a:rPr lang="es-CO" sz="2800" b="1" dirty="0" err="1">
                <a:solidFill>
                  <a:srgbClr val="0070C0"/>
                </a:solidFill>
                <a:latin typeface="+mn-lt"/>
                <a:ea typeface="Calibri"/>
                <a:cs typeface="Calibri"/>
                <a:sym typeface="Calibri"/>
              </a:rPr>
              <a:t>load_boston</a:t>
            </a:r>
            <a:r>
              <a:rPr lang="es-CO" sz="2800" b="1" dirty="0">
                <a:solidFill>
                  <a:srgbClr val="0070C0"/>
                </a:solidFill>
                <a:latin typeface="+mn-lt"/>
                <a:ea typeface="Calibri"/>
                <a:cs typeface="Calibri"/>
                <a:sym typeface="Calibri"/>
              </a:rPr>
              <a:t>()</a:t>
            </a:r>
            <a:r>
              <a:rPr lang="es-CO" sz="2800" dirty="0">
                <a:solidFill>
                  <a:srgbClr val="0070C0"/>
                </a:solidFill>
                <a:latin typeface="+mn-lt"/>
                <a:ea typeface="Calibri"/>
                <a:cs typeface="Calibri"/>
                <a:sym typeface="Calibri"/>
              </a:rPr>
              <a:t> Precios de la vivienda de Boston por regresión</a:t>
            </a:r>
            <a:endParaRPr sz="2400" dirty="0">
              <a:solidFill>
                <a:srgbClr val="0070C0"/>
              </a:solidFill>
              <a:latin typeface="+mn-lt"/>
              <a:ea typeface="Calibri"/>
              <a:cs typeface="Calibri"/>
              <a:sym typeface="Calibri"/>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load_iris</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de iris para la clasificación</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load_diabetes</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de diabetes para regresión</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load_digits</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Imágenes de dígitos para clasificación</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load_linnerud</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a:t>
            </a:r>
            <a:r>
              <a:rPr lang="es-CO" sz="2400" dirty="0" err="1">
                <a:solidFill>
                  <a:schemeClr val="dk1"/>
                </a:solidFill>
                <a:latin typeface="+mn-lt"/>
                <a:ea typeface="Calibri"/>
                <a:cs typeface="Calibri"/>
                <a:sym typeface="Calibri"/>
              </a:rPr>
              <a:t>linnerud</a:t>
            </a:r>
            <a:r>
              <a:rPr lang="es-CO" sz="2400" dirty="0">
                <a:solidFill>
                  <a:schemeClr val="dk1"/>
                </a:solidFill>
                <a:latin typeface="+mn-lt"/>
                <a:ea typeface="Calibri"/>
                <a:cs typeface="Calibri"/>
                <a:sym typeface="Calibri"/>
              </a:rPr>
              <a:t> para regresión multivariante</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load_wine</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del vino para la clasificación</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load_breast_cancer</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de cáncer de mama para clasificación</a:t>
            </a:r>
            <a:endParaRPr sz="2400" dirty="0">
              <a:solidFill>
                <a:schemeClr val="dk1"/>
              </a:solidFill>
              <a:latin typeface="+mn-lt"/>
              <a:ea typeface="Calibri"/>
              <a:cs typeface="Calibri"/>
              <a:sym typeface="Calibri"/>
            </a:endParaRPr>
          </a:p>
        </p:txBody>
      </p:sp>
      <p:sp>
        <p:nvSpPr>
          <p:cNvPr id="374" name="Google Shape;374;p66"/>
          <p:cNvSpPr/>
          <p:nvPr/>
        </p:nvSpPr>
        <p:spPr>
          <a:xfrm>
            <a:off x="1981200" y="3225145"/>
            <a:ext cx="9144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s-CO" sz="1800">
                <a:solidFill>
                  <a:schemeClr val="dk1"/>
                </a:solidFill>
                <a:latin typeface="+mn-lt"/>
              </a:rPr>
            </a:br>
            <a:endParaRPr sz="1800">
              <a:solidFill>
                <a:schemeClr val="dk1"/>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0"/>
          <p:cNvSpPr/>
          <p:nvPr/>
        </p:nvSpPr>
        <p:spPr>
          <a:xfrm>
            <a:off x="0" y="286979"/>
            <a:ext cx="12192000" cy="1969730"/>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Imagina que se gana una beca para ir a estudiar en una de las universidades de </a:t>
            </a:r>
            <a:r>
              <a:rPr lang="es-CO" sz="1800" b="1" dirty="0">
                <a:solidFill>
                  <a:schemeClr val="dk1"/>
                </a:solidFill>
                <a:latin typeface="+mn-lt"/>
                <a:ea typeface="Calibri"/>
                <a:cs typeface="Calibri"/>
                <a:sym typeface="Calibri"/>
              </a:rPr>
              <a:t>Big-Boston</a:t>
            </a:r>
            <a:r>
              <a:rPr lang="es-CO" sz="1800" dirty="0">
                <a:solidFill>
                  <a:schemeClr val="dk1"/>
                </a:solidFill>
                <a:latin typeface="+mn-lt"/>
                <a:ea typeface="Calibri"/>
                <a:cs typeface="Calibri"/>
                <a:sym typeface="Calibri"/>
              </a:rPr>
              <a:t> (Boston-Cambridge-Quincy):</a:t>
            </a:r>
          </a:p>
          <a:p>
            <a:pPr>
              <a:buSzPts val="1800"/>
            </a:pPr>
            <a:endParaRPr lang="es-CO" sz="1800" dirty="0">
              <a:solidFill>
                <a:schemeClr val="dk1"/>
              </a:solidFill>
              <a:latin typeface="+mn-lt"/>
              <a:ea typeface="Calibri"/>
              <a:cs typeface="Calibri"/>
              <a:sym typeface="Calibri"/>
            </a:endParaRPr>
          </a:p>
          <a:p>
            <a:pPr>
              <a:buSzPts val="1800"/>
            </a:pPr>
            <a:endParaRPr dirty="0">
              <a:latin typeface="+mn-lt"/>
            </a:endParaRPr>
          </a:p>
          <a:p>
            <a:pPr marL="285750" indent="-285750">
              <a:buClr>
                <a:schemeClr val="dk1"/>
              </a:buClr>
              <a:buSzPts val="1800"/>
              <a:buFont typeface="Arial"/>
              <a:buChar char="•"/>
            </a:pPr>
            <a:r>
              <a:rPr lang="es-CO" sz="1800" dirty="0">
                <a:solidFill>
                  <a:schemeClr val="dk1"/>
                </a:solidFill>
                <a:latin typeface="+mn-lt"/>
                <a:ea typeface="Calibri"/>
                <a:cs typeface="Calibri"/>
                <a:sym typeface="Calibri"/>
              </a:rPr>
              <a:t>Universidad de Harvard </a:t>
            </a:r>
            <a:endParaRPr dirty="0">
              <a:latin typeface="+mn-lt"/>
            </a:endParaRPr>
          </a:p>
          <a:p>
            <a:pPr marL="285750" indent="-285750">
              <a:buClr>
                <a:schemeClr val="dk1"/>
              </a:buClr>
              <a:buSzPts val="1800"/>
              <a:buFont typeface="Arial"/>
              <a:buChar char="•"/>
            </a:pPr>
            <a:r>
              <a:rPr lang="es-CO" sz="1800" dirty="0">
                <a:solidFill>
                  <a:schemeClr val="dk1"/>
                </a:solidFill>
                <a:latin typeface="+mn-lt"/>
                <a:ea typeface="Calibri"/>
                <a:cs typeface="Calibri"/>
                <a:sym typeface="Calibri"/>
              </a:rPr>
              <a:t>El Instituto Tecnológico de Massachusetts (</a:t>
            </a:r>
            <a:r>
              <a:rPr lang="es-CO" sz="1800" dirty="0" err="1">
                <a:solidFill>
                  <a:schemeClr val="dk1"/>
                </a:solidFill>
                <a:latin typeface="+mn-lt"/>
                <a:ea typeface="Calibri"/>
                <a:cs typeface="Calibri"/>
                <a:sym typeface="Calibri"/>
              </a:rPr>
              <a:t>MIT</a:t>
            </a:r>
            <a:r>
              <a:rPr lang="es-CO" sz="1800" dirty="0">
                <a:solidFill>
                  <a:schemeClr val="dk1"/>
                </a:solidFill>
                <a:latin typeface="+mn-lt"/>
                <a:ea typeface="Calibri"/>
                <a:cs typeface="Calibri"/>
                <a:sym typeface="Calibri"/>
              </a:rPr>
              <a:t>) </a:t>
            </a:r>
            <a:endParaRPr dirty="0">
              <a:latin typeface="+mn-lt"/>
            </a:endParaRPr>
          </a:p>
          <a:p>
            <a:pPr marL="285750" indent="-285750">
              <a:buClr>
                <a:schemeClr val="dk1"/>
              </a:buClr>
              <a:buSzPts val="1800"/>
              <a:buFont typeface="Arial"/>
              <a:buChar char="•"/>
            </a:pPr>
            <a:r>
              <a:rPr lang="es-CO" sz="1800" dirty="0">
                <a:solidFill>
                  <a:schemeClr val="dk1"/>
                </a:solidFill>
                <a:latin typeface="+mn-lt"/>
                <a:ea typeface="Calibri"/>
                <a:cs typeface="Calibri"/>
                <a:sym typeface="Calibri"/>
              </a:rPr>
              <a:t>La Universidad de </a:t>
            </a:r>
            <a:r>
              <a:rPr lang="es-CO" sz="1800" dirty="0" err="1">
                <a:solidFill>
                  <a:schemeClr val="dk1"/>
                </a:solidFill>
                <a:latin typeface="+mn-lt"/>
                <a:ea typeface="Calibri"/>
                <a:cs typeface="Calibri"/>
                <a:sym typeface="Calibri"/>
              </a:rPr>
              <a:t>Tufts</a:t>
            </a:r>
            <a:endParaRPr sz="1800" dirty="0">
              <a:solidFill>
                <a:schemeClr val="dk1"/>
              </a:solidFill>
              <a:latin typeface="+mn-lt"/>
              <a:ea typeface="Calibri"/>
              <a:cs typeface="Calibri"/>
              <a:sym typeface="Calibri"/>
            </a:endParaRPr>
          </a:p>
        </p:txBody>
      </p:sp>
      <p:pic>
        <p:nvPicPr>
          <p:cNvPr id="380" name="Google Shape;380;p30" descr="Resultado de imagen para boston"/>
          <p:cNvPicPr preferRelativeResize="0"/>
          <p:nvPr/>
        </p:nvPicPr>
        <p:blipFill rotWithShape="1">
          <a:blip r:embed="rId3">
            <a:alphaModFix/>
          </a:blip>
          <a:srcRect/>
          <a:stretch/>
        </p:blipFill>
        <p:spPr>
          <a:xfrm>
            <a:off x="5645240" y="1316500"/>
            <a:ext cx="4700789" cy="2644193"/>
          </a:xfrm>
          <a:prstGeom prst="rect">
            <a:avLst/>
          </a:prstGeom>
          <a:noFill/>
          <a:ln>
            <a:noFill/>
          </a:ln>
        </p:spPr>
      </p:pic>
      <p:sp>
        <p:nvSpPr>
          <p:cNvPr id="381" name="Google Shape;381;p30"/>
          <p:cNvSpPr txBox="1"/>
          <p:nvPr/>
        </p:nvSpPr>
        <p:spPr>
          <a:xfrm>
            <a:off x="0" y="4219403"/>
            <a:ext cx="12192000" cy="1754286"/>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Recordemos que </a:t>
            </a:r>
            <a:r>
              <a:rPr lang="es-CO" sz="1800" b="1" dirty="0">
                <a:solidFill>
                  <a:schemeClr val="dk1"/>
                </a:solidFill>
                <a:latin typeface="+mn-lt"/>
                <a:ea typeface="Calibri"/>
                <a:cs typeface="Calibri"/>
                <a:sym typeface="Calibri"/>
              </a:rPr>
              <a:t>Big-Boston</a:t>
            </a:r>
            <a:r>
              <a:rPr lang="es-CO" sz="1800" dirty="0">
                <a:solidFill>
                  <a:schemeClr val="dk1"/>
                </a:solidFill>
                <a:latin typeface="+mn-lt"/>
                <a:ea typeface="Calibri"/>
                <a:cs typeface="Calibri"/>
                <a:sym typeface="Calibri"/>
              </a:rPr>
              <a:t> no solo es una de las Áreas metropolitanas más antiguas de estados unidos y una de las más pobladas con cerca de 4,5 millones de habitantes(2018), también tiene un alto grado de criminalidad, especialmente contra los extranjeros, principalmente </a:t>
            </a:r>
            <a:r>
              <a:rPr lang="es-CO" sz="1800" b="1" dirty="0">
                <a:solidFill>
                  <a:srgbClr val="FF0000"/>
                </a:solidFill>
                <a:latin typeface="+mn-lt"/>
                <a:ea typeface="Calibri"/>
                <a:cs typeface="Calibri"/>
                <a:sym typeface="Calibri"/>
              </a:rPr>
              <a:t>latinos</a:t>
            </a:r>
            <a:r>
              <a:rPr lang="es-CO" sz="1800" dirty="0">
                <a:solidFill>
                  <a:schemeClr val="dk1"/>
                </a:solidFill>
                <a:latin typeface="+mn-lt"/>
                <a:ea typeface="Calibri"/>
                <a:cs typeface="Calibri"/>
                <a:sym typeface="Calibri"/>
              </a:rPr>
              <a:t>...</a:t>
            </a:r>
            <a:endParaRPr dirty="0">
              <a:latin typeface="+mn-lt"/>
            </a:endParaRPr>
          </a:p>
          <a:p>
            <a:pPr algn="ctr">
              <a:buSzPts val="1800"/>
            </a:pPr>
            <a:r>
              <a:rPr lang="es-CO" sz="1800" b="1" dirty="0">
                <a:solidFill>
                  <a:schemeClr val="dk1"/>
                </a:solidFill>
                <a:latin typeface="+mn-lt"/>
                <a:ea typeface="Calibri"/>
                <a:cs typeface="Calibri"/>
                <a:sym typeface="Calibri"/>
              </a:rPr>
              <a:t>Entonces  en que hacer?</a:t>
            </a:r>
          </a:p>
          <a:p>
            <a:pPr algn="ctr">
              <a:buSzPts val="1800"/>
            </a:pPr>
            <a:r>
              <a:rPr lang="es-CO" sz="1800" b="1" dirty="0">
                <a:solidFill>
                  <a:schemeClr val="dk1"/>
                </a:solidFill>
                <a:latin typeface="+mn-lt"/>
                <a:ea typeface="Calibri"/>
                <a:cs typeface="Calibri"/>
                <a:sym typeface="Calibri"/>
              </a:rPr>
              <a:t>Rechazar la beca por que me da miedo la criminalidad o busco una buena parte de </a:t>
            </a:r>
            <a:r>
              <a:rPr lang="es-CO" sz="1800" b="1" dirty="0" err="1">
                <a:solidFill>
                  <a:schemeClr val="dk1"/>
                </a:solidFill>
                <a:latin typeface="+mn-lt"/>
                <a:ea typeface="Calibri"/>
                <a:cs typeface="Calibri"/>
                <a:sym typeface="Calibri"/>
              </a:rPr>
              <a:t>Bostón</a:t>
            </a:r>
            <a:r>
              <a:rPr lang="es-CO" sz="1800" b="1" dirty="0">
                <a:solidFill>
                  <a:schemeClr val="dk1"/>
                </a:solidFill>
                <a:latin typeface="+mn-lt"/>
                <a:ea typeface="Calibri"/>
                <a:cs typeface="Calibri"/>
                <a:sym typeface="Calibri"/>
              </a:rPr>
              <a:t> donde podría quedarme?</a:t>
            </a:r>
            <a:endParaRPr sz="1800" b="1" dirty="0">
              <a:solidFill>
                <a:schemeClr val="dk1"/>
              </a:solidFill>
              <a:latin typeface="+mn-lt"/>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p:nvPr/>
        </p:nvSpPr>
        <p:spPr>
          <a:xfrm>
            <a:off x="0" y="1237545"/>
            <a:ext cx="12192000" cy="4524275"/>
          </a:xfrm>
          <a:prstGeom prst="rect">
            <a:avLst/>
          </a:prstGeom>
          <a:noFill/>
          <a:ln>
            <a:noFill/>
          </a:ln>
        </p:spPr>
        <p:txBody>
          <a:bodyPr spcFirstLastPara="1" wrap="square" lIns="91425" tIns="45700" rIns="91425" bIns="45700" anchor="t" anchorCtr="0">
            <a:spAutoFit/>
          </a:bodyPr>
          <a:lstStyle/>
          <a:p>
            <a:pPr algn="ctr">
              <a:buSzPts val="2800"/>
            </a:pPr>
            <a:r>
              <a:rPr lang="es-CO" sz="4800" b="1" dirty="0">
                <a:solidFill>
                  <a:schemeClr val="dk1"/>
                </a:solidFill>
                <a:latin typeface="+mn-lt"/>
                <a:ea typeface="Calibri"/>
                <a:cs typeface="Calibri"/>
                <a:sym typeface="Calibri"/>
              </a:rPr>
              <a:t>Lo mejor es usar algo de inteligencia artificial</a:t>
            </a:r>
            <a:endParaRPr sz="4800" dirty="0">
              <a:latin typeface="+mn-lt"/>
              <a:ea typeface="Calibri"/>
              <a:cs typeface="Calibri"/>
              <a:sym typeface="Calibri"/>
            </a:endParaRPr>
          </a:p>
          <a:p>
            <a:pPr algn="ctr">
              <a:buSzPts val="2800"/>
            </a:pPr>
            <a:endParaRPr sz="4800" b="1" dirty="0">
              <a:solidFill>
                <a:schemeClr val="dk1"/>
              </a:solidFill>
              <a:latin typeface="+mn-lt"/>
              <a:ea typeface="Calibri"/>
              <a:cs typeface="Calibri"/>
              <a:sym typeface="Calibri"/>
            </a:endParaRPr>
          </a:p>
          <a:p>
            <a:pPr algn="ctr">
              <a:buSzPts val="2800"/>
            </a:pPr>
            <a:r>
              <a:rPr lang="es-CO" sz="4800" b="1" dirty="0">
                <a:solidFill>
                  <a:schemeClr val="dk1"/>
                </a:solidFill>
                <a:latin typeface="+mn-lt"/>
                <a:ea typeface="Calibri"/>
                <a:cs typeface="Calibri"/>
                <a:sym typeface="Calibri"/>
              </a:rPr>
              <a:t>Que la ciencia nos ayude a mejorar nuestras decisiones usando un buen modelo de predicción.</a:t>
            </a:r>
            <a:endParaRPr sz="4000" b="1" dirty="0">
              <a:solidFill>
                <a:schemeClr val="dk1"/>
              </a:solidFill>
              <a:latin typeface="+mn-lt"/>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7"/>
          <p:cNvSpPr txBox="1"/>
          <p:nvPr/>
        </p:nvSpPr>
        <p:spPr>
          <a:xfrm>
            <a:off x="0" y="80658"/>
            <a:ext cx="12192000" cy="5847714"/>
          </a:xfrm>
          <a:prstGeom prst="rect">
            <a:avLst/>
          </a:prstGeom>
          <a:noFill/>
          <a:ln>
            <a:noFill/>
          </a:ln>
        </p:spPr>
        <p:txBody>
          <a:bodyPr spcFirstLastPara="1" wrap="square" lIns="91425" tIns="45700" rIns="91425" bIns="45700" anchor="t" anchorCtr="0">
            <a:spAutoFit/>
          </a:bodyPr>
          <a:lstStyle/>
          <a:p>
            <a:pPr algn="ctr">
              <a:buSzPts val="2800"/>
            </a:pPr>
            <a:r>
              <a:rPr lang="es-CO" sz="3600" b="1" i="1" dirty="0">
                <a:solidFill>
                  <a:schemeClr val="dk1"/>
                </a:solidFill>
                <a:latin typeface="Arial" panose="020B0604020202020204" pitchFamily="34" charset="0"/>
                <a:ea typeface="Calibri"/>
                <a:cs typeface="Arial" panose="020B0604020202020204" pitchFamily="34" charset="0"/>
                <a:sym typeface="Calibri"/>
              </a:rPr>
              <a:t>¿Pero qué tipos de modelos de IA Existen?</a:t>
            </a:r>
            <a:endParaRPr dirty="0">
              <a:latin typeface="Arial" panose="020B0604020202020204" pitchFamily="34" charset="0"/>
              <a:cs typeface="Arial" panose="020B0604020202020204" pitchFamily="34" charset="0"/>
            </a:endParaRPr>
          </a:p>
          <a:p>
            <a:pPr>
              <a:buSzPts val="2800"/>
            </a:pPr>
            <a:endParaRPr sz="3200" b="1" i="1" dirty="0">
              <a:solidFill>
                <a:schemeClr val="dk1"/>
              </a:solidFill>
              <a:latin typeface="Arial" panose="020B0604020202020204" pitchFamily="34" charset="0"/>
              <a:ea typeface="Calibri"/>
              <a:cs typeface="Arial" panose="020B0604020202020204" pitchFamily="34" charset="0"/>
              <a:sym typeface="Calibri"/>
            </a:endParaRPr>
          </a:p>
          <a:p>
            <a:pPr marL="457200" indent="-457200">
              <a:lnSpc>
                <a:spcPct val="150000"/>
              </a:lnSpc>
              <a:buSzPts val="2800"/>
              <a:buFont typeface="Arial"/>
              <a:buChar char="•"/>
            </a:pPr>
            <a:r>
              <a:rPr lang="es-CO" sz="3600" i="1" dirty="0">
                <a:solidFill>
                  <a:schemeClr val="dk1"/>
                </a:solidFill>
                <a:latin typeface="Arial" panose="020B0604020202020204" pitchFamily="34" charset="0"/>
                <a:ea typeface="Calibri"/>
                <a:cs typeface="Arial" panose="020B0604020202020204" pitchFamily="34" charset="0"/>
                <a:sym typeface="Calibri"/>
              </a:rPr>
              <a:t>Regresión lineal </a:t>
            </a:r>
            <a:r>
              <a:rPr lang="es-CO" sz="2800" i="1" dirty="0">
                <a:solidFill>
                  <a:schemeClr val="dk1"/>
                </a:solidFill>
                <a:latin typeface="Arial" panose="020B0604020202020204" pitchFamily="34" charset="0"/>
                <a:ea typeface="Calibri"/>
                <a:cs typeface="Arial" panose="020B0604020202020204" pitchFamily="34" charset="0"/>
                <a:sym typeface="Calibri"/>
              </a:rPr>
              <a:t>(</a:t>
            </a:r>
            <a:r>
              <a:rPr lang="es-ES" sz="2000" i="1" dirty="0">
                <a:solidFill>
                  <a:schemeClr val="dk1"/>
                </a:solidFill>
                <a:latin typeface="Arial" panose="020B0604020202020204" pitchFamily="34" charset="0"/>
                <a:ea typeface="Calibri"/>
                <a:cs typeface="Arial" panose="020B0604020202020204" pitchFamily="34" charset="0"/>
                <a:sym typeface="Calibri"/>
              </a:rPr>
              <a:t>Es método para encontrar el patrón con una "Mejor Línea de Ajuste"</a:t>
            </a:r>
            <a:r>
              <a:rPr lang="es-CO" sz="2800" i="1" dirty="0">
                <a:solidFill>
                  <a:schemeClr val="dk1"/>
                </a:solidFill>
                <a:latin typeface="Arial" panose="020B0604020202020204" pitchFamily="34" charset="0"/>
                <a:ea typeface="Calibri"/>
                <a:cs typeface="Arial" panose="020B0604020202020204" pitchFamily="34" charset="0"/>
                <a:sym typeface="Calibri"/>
              </a:rPr>
              <a:t>)</a:t>
            </a:r>
            <a:endParaRPr sz="3600" i="1" dirty="0">
              <a:solidFill>
                <a:schemeClr val="dk1"/>
              </a:solidFill>
              <a:latin typeface="Arial" panose="020B0604020202020204" pitchFamily="34" charset="0"/>
              <a:ea typeface="Calibri"/>
              <a:cs typeface="Arial" panose="020B0604020202020204" pitchFamily="34" charset="0"/>
              <a:sym typeface="Calibri"/>
            </a:endParaRPr>
          </a:p>
          <a:p>
            <a:pPr marL="457200" indent="-457200">
              <a:lnSpc>
                <a:spcPct val="150000"/>
              </a:lnSpc>
              <a:buSzPts val="2800"/>
              <a:buFont typeface="Arial"/>
              <a:buChar char="•"/>
            </a:pPr>
            <a:r>
              <a:rPr lang="es-ES" sz="2800" i="1" dirty="0">
                <a:solidFill>
                  <a:schemeClr val="dk1"/>
                </a:solidFill>
                <a:latin typeface="Arial" panose="020B0604020202020204" pitchFamily="34" charset="0"/>
                <a:cs typeface="Arial" panose="020B0604020202020204" pitchFamily="34" charset="0"/>
                <a:sym typeface="Calibri"/>
              </a:rPr>
              <a:t>Regresión logística.</a:t>
            </a:r>
            <a:endParaRPr lang="es-ES" sz="2800" i="1" dirty="0">
              <a:solidFill>
                <a:schemeClr val="dk1"/>
              </a:solidFill>
              <a:latin typeface="Arial" panose="020B0604020202020204" pitchFamily="34" charset="0"/>
              <a:cs typeface="Arial" panose="020B0604020202020204" pitchFamily="34" charset="0"/>
            </a:endParaRPr>
          </a:p>
          <a:p>
            <a:pPr marL="457200" indent="-457200">
              <a:lnSpc>
                <a:spcPct val="150000"/>
              </a:lnSpc>
              <a:buSzPts val="2800"/>
              <a:buFont typeface="Arial"/>
              <a:buChar char="•"/>
            </a:pPr>
            <a:r>
              <a:rPr lang="es-ES" sz="2800" i="1" dirty="0">
                <a:solidFill>
                  <a:schemeClr val="dk1"/>
                </a:solidFill>
                <a:latin typeface="Arial" panose="020B0604020202020204" pitchFamily="34" charset="0"/>
                <a:cs typeface="Arial" panose="020B0604020202020204" pitchFamily="34" charset="0"/>
                <a:sym typeface="Calibri"/>
              </a:rPr>
              <a:t>Árboles de clasificación </a:t>
            </a:r>
            <a:r>
              <a:rPr lang="es-ES" sz="2800" i="1">
                <a:solidFill>
                  <a:schemeClr val="dk1"/>
                </a:solidFill>
                <a:latin typeface="Arial" panose="020B0604020202020204" pitchFamily="34" charset="0"/>
                <a:cs typeface="Arial" panose="020B0604020202020204" pitchFamily="34" charset="0"/>
                <a:sym typeface="Calibri"/>
              </a:rPr>
              <a:t>y regresión.</a:t>
            </a:r>
            <a:endParaRPr lang="es-ES" sz="2800" i="1" dirty="0">
              <a:solidFill>
                <a:schemeClr val="dk1"/>
              </a:solidFill>
              <a:latin typeface="Arial" panose="020B0604020202020204" pitchFamily="34" charset="0"/>
              <a:cs typeface="Arial" panose="020B0604020202020204" pitchFamily="34" charset="0"/>
              <a:sym typeface="Calibri"/>
            </a:endParaRPr>
          </a:p>
          <a:p>
            <a:pPr marL="457200" indent="-457200">
              <a:lnSpc>
                <a:spcPct val="150000"/>
              </a:lnSpc>
              <a:buSzPts val="2800"/>
              <a:buFont typeface="Arial"/>
              <a:buChar char="•"/>
            </a:pPr>
            <a:r>
              <a:rPr lang="es-ES" sz="2800" i="1" dirty="0">
                <a:solidFill>
                  <a:schemeClr val="dk1"/>
                </a:solidFill>
                <a:latin typeface="Arial" panose="020B0604020202020204" pitchFamily="34" charset="0"/>
                <a:ea typeface="Calibri"/>
                <a:cs typeface="Arial" panose="020B0604020202020204" pitchFamily="34" charset="0"/>
                <a:sym typeface="Calibri"/>
              </a:rPr>
              <a:t>K-</a:t>
            </a:r>
            <a:r>
              <a:rPr lang="es-ES" sz="2800" i="1" dirty="0" err="1">
                <a:solidFill>
                  <a:schemeClr val="dk1"/>
                </a:solidFill>
                <a:latin typeface="Arial" panose="020B0604020202020204" pitchFamily="34" charset="0"/>
                <a:ea typeface="Calibri"/>
                <a:cs typeface="Arial" panose="020B0604020202020204" pitchFamily="34" charset="0"/>
                <a:sym typeface="Calibri"/>
              </a:rPr>
              <a:t>means</a:t>
            </a:r>
            <a:endParaRPr lang="es-ES" sz="2800" i="1" dirty="0">
              <a:solidFill>
                <a:schemeClr val="dk1"/>
              </a:solidFill>
              <a:latin typeface="Arial" panose="020B0604020202020204" pitchFamily="34" charset="0"/>
              <a:ea typeface="Calibri"/>
              <a:cs typeface="Arial" panose="020B0604020202020204" pitchFamily="34" charset="0"/>
              <a:sym typeface="Calibri"/>
            </a:endParaRPr>
          </a:p>
          <a:p>
            <a:pPr marL="457200" indent="-457200">
              <a:lnSpc>
                <a:spcPct val="150000"/>
              </a:lnSpc>
              <a:buSzPts val="2800"/>
              <a:buFont typeface="Arial"/>
              <a:buChar char="•"/>
            </a:pPr>
            <a:r>
              <a:rPr lang="es-ES" sz="2800" i="1" dirty="0">
                <a:solidFill>
                  <a:schemeClr val="dk1"/>
                </a:solidFill>
                <a:latin typeface="Arial" panose="020B0604020202020204" pitchFamily="34" charset="0"/>
                <a:ea typeface="Calibri"/>
                <a:cs typeface="Arial" panose="020B0604020202020204" pitchFamily="34" charset="0"/>
                <a:sym typeface="Calibri"/>
              </a:rPr>
              <a:t>Redes bayesianas</a:t>
            </a:r>
          </a:p>
          <a:p>
            <a:pPr marL="457200" indent="-457200">
              <a:lnSpc>
                <a:spcPct val="150000"/>
              </a:lnSpc>
              <a:buSzPts val="2800"/>
              <a:buFont typeface="Arial"/>
              <a:buChar char="•"/>
            </a:pPr>
            <a:r>
              <a:rPr lang="es-ES" sz="2800" i="1" dirty="0">
                <a:solidFill>
                  <a:schemeClr val="dk1"/>
                </a:solidFill>
                <a:latin typeface="Arial" panose="020B0604020202020204" pitchFamily="34" charset="0"/>
                <a:cs typeface="Arial" panose="020B0604020202020204" pitchFamily="34" charset="0"/>
              </a:rPr>
              <a:t>Máquinas de vectores soporte (</a:t>
            </a:r>
            <a:r>
              <a:rPr lang="es-ES" sz="2800" i="1" dirty="0" err="1">
                <a:solidFill>
                  <a:schemeClr val="dk1"/>
                </a:solidFill>
                <a:latin typeface="Arial" panose="020B0604020202020204" pitchFamily="34" charset="0"/>
                <a:cs typeface="Arial" panose="020B0604020202020204" pitchFamily="34" charset="0"/>
              </a:rPr>
              <a:t>VSM</a:t>
            </a:r>
            <a:r>
              <a:rPr lang="es-ES" sz="2800" i="1" dirty="0">
                <a:solidFill>
                  <a:schemeClr val="dk1"/>
                </a:solidFill>
                <a:latin typeface="Arial" panose="020B0604020202020204" pitchFamily="34" charset="0"/>
                <a:cs typeface="Arial" panose="020B0604020202020204" pitchFamily="34" charset="0"/>
              </a:rPr>
              <a:t>)</a:t>
            </a:r>
          </a:p>
          <a:p>
            <a:pPr marL="457200" indent="-457200">
              <a:lnSpc>
                <a:spcPct val="150000"/>
              </a:lnSpc>
              <a:buSzPts val="2800"/>
              <a:buFont typeface="Arial"/>
              <a:buChar char="•"/>
            </a:pPr>
            <a:r>
              <a:rPr lang="es-ES" sz="2800" b="1" i="1" dirty="0">
                <a:solidFill>
                  <a:srgbClr val="FF0000"/>
                </a:solidFill>
                <a:latin typeface="Arial" panose="020B0604020202020204" pitchFamily="34" charset="0"/>
                <a:ea typeface="Calibri"/>
                <a:cs typeface="Arial" panose="020B0604020202020204" pitchFamily="34" charset="0"/>
                <a:sym typeface="Calibri"/>
              </a:rPr>
              <a:t>Deep learning</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2"/>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397" name="Google Shape;397;p32"/>
          <p:cNvSpPr/>
          <p:nvPr/>
        </p:nvSpPr>
        <p:spPr>
          <a:xfrm>
            <a:off x="0" y="859167"/>
            <a:ext cx="12192000" cy="1261844"/>
          </a:xfrm>
          <a:prstGeom prst="rect">
            <a:avLst/>
          </a:prstGeom>
          <a:noFill/>
          <a:ln>
            <a:noFill/>
          </a:ln>
        </p:spPr>
        <p:txBody>
          <a:bodyPr spcFirstLastPara="1" wrap="square" lIns="91425" tIns="45700" rIns="91425" bIns="45700" anchor="t" anchorCtr="0">
            <a:spAutoFit/>
          </a:bodyPr>
          <a:lstStyle/>
          <a:p>
            <a:pPr algn="ctr">
              <a:buSzPts val="1800"/>
            </a:pPr>
            <a:r>
              <a:rPr lang="es-CO" sz="2000" b="1" dirty="0">
                <a:solidFill>
                  <a:schemeClr val="dk1"/>
                </a:solidFill>
                <a:latin typeface="+mn-lt"/>
                <a:ea typeface="Calibri"/>
                <a:cs typeface="Calibri"/>
                <a:sym typeface="Calibri"/>
              </a:rPr>
              <a:t>Empezaremos a trabajar con grandes cantidades de información denominada </a:t>
            </a:r>
            <a:r>
              <a:rPr lang="es-CO" sz="2000" b="1" dirty="0" err="1">
                <a:solidFill>
                  <a:schemeClr val="dk1"/>
                </a:solidFill>
                <a:latin typeface="+mn-lt"/>
                <a:ea typeface="Calibri"/>
                <a:cs typeface="Calibri"/>
                <a:sym typeface="Calibri"/>
              </a:rPr>
              <a:t>DATASET’S</a:t>
            </a:r>
            <a:r>
              <a:rPr lang="es-CO" sz="2000" b="1" dirty="0">
                <a:solidFill>
                  <a:schemeClr val="dk1"/>
                </a:solidFill>
                <a:latin typeface="+mn-lt"/>
                <a:ea typeface="Calibri"/>
                <a:cs typeface="Calibri"/>
                <a:sym typeface="Calibri"/>
              </a:rPr>
              <a:t>.</a:t>
            </a:r>
            <a:endParaRPr sz="1600" dirty="0">
              <a:latin typeface="+mn-lt"/>
              <a:ea typeface="Calibri"/>
              <a:cs typeface="Calibri"/>
              <a:sym typeface="Calibri"/>
            </a:endParaRPr>
          </a:p>
          <a:p>
            <a:pPr algn="ctr">
              <a:buSzPts val="1800"/>
            </a:pPr>
            <a:r>
              <a:rPr lang="es-CO" sz="2000" i="1" dirty="0">
                <a:solidFill>
                  <a:schemeClr val="dk1"/>
                </a:solidFill>
                <a:latin typeface="+mn-lt"/>
                <a:ea typeface="Calibri"/>
                <a:cs typeface="Calibri"/>
                <a:sym typeface="Calibri"/>
              </a:rPr>
              <a:t>Para los ejercicios iniciales utilizaremos </a:t>
            </a:r>
            <a:r>
              <a:rPr lang="es-CO" sz="2000" i="1" dirty="0" err="1">
                <a:solidFill>
                  <a:schemeClr val="dk1"/>
                </a:solidFill>
                <a:latin typeface="+mn-lt"/>
                <a:ea typeface="Calibri"/>
                <a:cs typeface="Calibri"/>
                <a:sym typeface="Calibri"/>
              </a:rPr>
              <a:t>Dataset’s</a:t>
            </a:r>
            <a:r>
              <a:rPr lang="es-CO" sz="2000" i="1" dirty="0">
                <a:solidFill>
                  <a:schemeClr val="dk1"/>
                </a:solidFill>
                <a:latin typeface="+mn-lt"/>
                <a:ea typeface="Calibri"/>
                <a:cs typeface="Calibri"/>
                <a:sym typeface="Calibri"/>
              </a:rPr>
              <a:t> de acceso publico creados por </a:t>
            </a:r>
            <a:r>
              <a:rPr lang="es-CO" sz="2000" i="1" dirty="0" err="1">
                <a:solidFill>
                  <a:schemeClr val="dk1"/>
                </a:solidFill>
                <a:latin typeface="+mn-lt"/>
                <a:ea typeface="Calibri"/>
                <a:cs typeface="Calibri"/>
                <a:sym typeface="Calibri"/>
              </a:rPr>
              <a:t>scikit-learn</a:t>
            </a:r>
            <a:endParaRPr lang="es-CO" sz="2000" i="1" dirty="0">
              <a:solidFill>
                <a:schemeClr val="dk1"/>
              </a:solidFill>
              <a:latin typeface="+mn-lt"/>
              <a:ea typeface="Calibri"/>
              <a:cs typeface="Calibri"/>
              <a:sym typeface="Calibri"/>
            </a:endParaRPr>
          </a:p>
          <a:p>
            <a:pPr algn="ctr">
              <a:buSzPts val="1800"/>
            </a:pPr>
            <a:r>
              <a:rPr lang="es-CO" sz="2000" i="1" dirty="0">
                <a:solidFill>
                  <a:schemeClr val="dk1"/>
                </a:solidFill>
                <a:latin typeface="+mn-lt"/>
                <a:ea typeface="Calibri"/>
                <a:cs typeface="Calibri"/>
                <a:sym typeface="Calibri"/>
              </a:rPr>
              <a:t> </a:t>
            </a:r>
            <a:endParaRPr lang="es-CO" sz="1600" i="1" dirty="0">
              <a:solidFill>
                <a:schemeClr val="dk1"/>
              </a:solidFill>
              <a:latin typeface="+mn-lt"/>
              <a:ea typeface="Calibri"/>
              <a:cs typeface="Calibri"/>
              <a:sym typeface="Calibri"/>
            </a:endParaRPr>
          </a:p>
          <a:p>
            <a:pPr>
              <a:buSzPts val="1800"/>
            </a:pPr>
            <a:r>
              <a:rPr lang="es-CO" sz="1600" b="1" i="1" u="sng" dirty="0">
                <a:solidFill>
                  <a:schemeClr val="dk1"/>
                </a:solidFill>
                <a:latin typeface="+mn-lt"/>
                <a:cs typeface="Calibri"/>
                <a:sym typeface="Calibri"/>
              </a:rPr>
              <a:t>Paso 1: importando librerías necesarias</a:t>
            </a:r>
            <a:endParaRPr b="1" i="1" u="sng" dirty="0">
              <a:latin typeface="+mn-lt"/>
            </a:endParaRPr>
          </a:p>
        </p:txBody>
      </p:sp>
      <p:sp>
        <p:nvSpPr>
          <p:cNvPr id="2" name="Rectángulo 1">
            <a:extLst>
              <a:ext uri="{FF2B5EF4-FFF2-40B4-BE49-F238E27FC236}">
                <a16:creationId xmlns:a16="http://schemas.microsoft.com/office/drawing/2014/main" id="{008D6B84-7F4A-4736-9D3E-67D2C0BC65A8}"/>
              </a:ext>
            </a:extLst>
          </p:cNvPr>
          <p:cNvSpPr/>
          <p:nvPr/>
        </p:nvSpPr>
        <p:spPr>
          <a:xfrm>
            <a:off x="208230" y="2267574"/>
            <a:ext cx="11706130" cy="1169551"/>
          </a:xfrm>
          <a:prstGeom prst="rect">
            <a:avLst/>
          </a:prstGeom>
          <a:solidFill>
            <a:schemeClr val="tx1"/>
          </a:solidFill>
        </p:spPr>
        <p:txBody>
          <a:bodyPr wrap="square">
            <a:spAutoFit/>
          </a:bodyPr>
          <a:lstStyle/>
          <a:p>
            <a:r>
              <a:rPr lang="es-CO" dirty="0" err="1">
                <a:solidFill>
                  <a:srgbClr val="C586C0"/>
                </a:solidFill>
                <a:latin typeface="+mn-lt"/>
              </a:rPr>
              <a:t>import</a:t>
            </a:r>
            <a:r>
              <a:rPr lang="es-CO" dirty="0">
                <a:solidFill>
                  <a:srgbClr val="D4D4D4"/>
                </a:solidFill>
                <a:latin typeface="+mn-lt"/>
              </a:rPr>
              <a:t> numpy </a:t>
            </a:r>
            <a:r>
              <a:rPr lang="es-CO" dirty="0">
                <a:solidFill>
                  <a:srgbClr val="C586C0"/>
                </a:solidFill>
                <a:latin typeface="+mn-lt"/>
              </a:rPr>
              <a:t>as</a:t>
            </a:r>
            <a:r>
              <a:rPr lang="es-CO" dirty="0">
                <a:solidFill>
                  <a:srgbClr val="D4D4D4"/>
                </a:solidFill>
                <a:latin typeface="+mn-lt"/>
              </a:rPr>
              <a:t> </a:t>
            </a:r>
            <a:r>
              <a:rPr lang="es-CO" dirty="0" err="1">
                <a:solidFill>
                  <a:srgbClr val="D4D4D4"/>
                </a:solidFill>
                <a:latin typeface="+mn-lt"/>
              </a:rPr>
              <a:t>np</a:t>
            </a:r>
            <a:r>
              <a:rPr lang="es-CO" dirty="0">
                <a:solidFill>
                  <a:srgbClr val="D4D4D4"/>
                </a:solidFill>
                <a:latin typeface="+mn-lt"/>
              </a:rPr>
              <a:t>              </a:t>
            </a:r>
            <a:r>
              <a:rPr lang="es-CO" dirty="0">
                <a:solidFill>
                  <a:srgbClr val="6AA94F"/>
                </a:solidFill>
                <a:latin typeface="+mn-lt"/>
              </a:rPr>
              <a:t>#Mejora el soporte para vectores y matrices</a:t>
            </a:r>
            <a:endParaRPr lang="es-CO" dirty="0">
              <a:solidFill>
                <a:srgbClr val="D4D4D4"/>
              </a:solidFill>
              <a:latin typeface="+mn-lt"/>
            </a:endParaRPr>
          </a:p>
          <a:p>
            <a:r>
              <a:rPr lang="es-CO" dirty="0" err="1">
                <a:solidFill>
                  <a:srgbClr val="C586C0"/>
                </a:solidFill>
                <a:latin typeface="+mn-lt"/>
              </a:rPr>
              <a:t>import</a:t>
            </a:r>
            <a:r>
              <a:rPr lang="es-CO" dirty="0">
                <a:solidFill>
                  <a:srgbClr val="D4D4D4"/>
                </a:solidFill>
                <a:latin typeface="+mn-lt"/>
              </a:rPr>
              <a:t> pandas </a:t>
            </a:r>
            <a:r>
              <a:rPr lang="es-CO" dirty="0">
                <a:solidFill>
                  <a:srgbClr val="C586C0"/>
                </a:solidFill>
                <a:latin typeface="+mn-lt"/>
              </a:rPr>
              <a:t>as</a:t>
            </a:r>
            <a:r>
              <a:rPr lang="es-CO" dirty="0">
                <a:solidFill>
                  <a:srgbClr val="D4D4D4"/>
                </a:solidFill>
                <a:latin typeface="+mn-lt"/>
              </a:rPr>
              <a:t> </a:t>
            </a:r>
            <a:r>
              <a:rPr lang="es-CO" dirty="0" err="1">
                <a:solidFill>
                  <a:srgbClr val="D4D4D4"/>
                </a:solidFill>
                <a:latin typeface="+mn-lt"/>
              </a:rPr>
              <a:t>pd</a:t>
            </a:r>
            <a:r>
              <a:rPr lang="es-CO" dirty="0">
                <a:solidFill>
                  <a:srgbClr val="D4D4D4"/>
                </a:solidFill>
                <a:latin typeface="+mn-lt"/>
              </a:rPr>
              <a:t>             </a:t>
            </a:r>
            <a:r>
              <a:rPr lang="es-CO" dirty="0">
                <a:solidFill>
                  <a:srgbClr val="6AA94F"/>
                </a:solidFill>
                <a:latin typeface="+mn-lt"/>
              </a:rPr>
              <a:t>#Estructura de datos (Ciencia de datos)</a:t>
            </a:r>
            <a:endParaRPr lang="es-CO" dirty="0">
              <a:solidFill>
                <a:srgbClr val="D4D4D4"/>
              </a:solidFill>
              <a:latin typeface="+mn-lt"/>
            </a:endParaRPr>
          </a:p>
          <a:p>
            <a:br>
              <a:rPr lang="es-CO" dirty="0">
                <a:solidFill>
                  <a:srgbClr val="D4D4D4"/>
                </a:solidFill>
                <a:latin typeface="+mn-lt"/>
              </a:rPr>
            </a:b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matplotlib.pyplot</a:t>
            </a:r>
            <a:r>
              <a:rPr lang="es-CO" dirty="0">
                <a:solidFill>
                  <a:srgbClr val="D4D4D4"/>
                </a:solidFill>
                <a:latin typeface="+mn-lt"/>
              </a:rPr>
              <a:t> </a:t>
            </a:r>
            <a:r>
              <a:rPr lang="es-CO" dirty="0">
                <a:solidFill>
                  <a:srgbClr val="C586C0"/>
                </a:solidFill>
                <a:latin typeface="+mn-lt"/>
              </a:rPr>
              <a:t>as</a:t>
            </a:r>
            <a:r>
              <a:rPr lang="es-CO" dirty="0">
                <a:solidFill>
                  <a:srgbClr val="D4D4D4"/>
                </a:solidFill>
                <a:latin typeface="+mn-lt"/>
              </a:rPr>
              <a:t> </a:t>
            </a:r>
            <a:r>
              <a:rPr lang="es-CO" dirty="0" err="1">
                <a:solidFill>
                  <a:srgbClr val="D4D4D4"/>
                </a:solidFill>
                <a:latin typeface="+mn-lt"/>
              </a:rPr>
              <a:t>plt</a:t>
            </a:r>
            <a:r>
              <a:rPr lang="es-CO" dirty="0">
                <a:solidFill>
                  <a:srgbClr val="D4D4D4"/>
                </a:solidFill>
                <a:latin typeface="+mn-lt"/>
              </a:rPr>
              <a:t> </a:t>
            </a:r>
            <a:r>
              <a:rPr lang="es-CO" dirty="0">
                <a:solidFill>
                  <a:srgbClr val="6AA94F"/>
                </a:solidFill>
                <a:latin typeface="+mn-lt"/>
              </a:rPr>
              <a:t>#Para graficar</a:t>
            </a:r>
            <a:endParaRPr lang="es-CO" dirty="0">
              <a:solidFill>
                <a:srgbClr val="D4D4D4"/>
              </a:solidFill>
              <a:latin typeface="+mn-lt"/>
            </a:endParaRPr>
          </a:p>
          <a:p>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seaborn</a:t>
            </a:r>
            <a:r>
              <a:rPr lang="es-CO" dirty="0">
                <a:solidFill>
                  <a:srgbClr val="D4D4D4"/>
                </a:solidFill>
                <a:latin typeface="+mn-lt"/>
              </a:rPr>
              <a:t> </a:t>
            </a:r>
            <a:r>
              <a:rPr lang="es-CO" dirty="0">
                <a:solidFill>
                  <a:srgbClr val="C586C0"/>
                </a:solidFill>
                <a:latin typeface="+mn-lt"/>
              </a:rPr>
              <a:t>as</a:t>
            </a:r>
            <a:r>
              <a:rPr lang="es-CO" dirty="0">
                <a:solidFill>
                  <a:srgbClr val="D4D4D4"/>
                </a:solidFill>
                <a:latin typeface="+mn-lt"/>
              </a:rPr>
              <a:t> </a:t>
            </a:r>
            <a:r>
              <a:rPr lang="es-CO" dirty="0" err="1">
                <a:solidFill>
                  <a:srgbClr val="D4D4D4"/>
                </a:solidFill>
                <a:latin typeface="+mn-lt"/>
              </a:rPr>
              <a:t>sns</a:t>
            </a:r>
            <a:r>
              <a:rPr lang="es-CO" dirty="0">
                <a:solidFill>
                  <a:srgbClr val="D4D4D4"/>
                </a:solidFill>
                <a:latin typeface="+mn-lt"/>
              </a:rPr>
              <a:t>           </a:t>
            </a:r>
            <a:r>
              <a:rPr lang="es-CO" dirty="0">
                <a:solidFill>
                  <a:srgbClr val="6AA94F"/>
                </a:solidFill>
                <a:latin typeface="+mn-lt"/>
              </a:rPr>
              <a:t>#interfaz mejorada para dibujar gráficos estadísticos (basada en </a:t>
            </a:r>
            <a:r>
              <a:rPr lang="es-CO" dirty="0" err="1">
                <a:solidFill>
                  <a:srgbClr val="6AA94F"/>
                </a:solidFill>
                <a:latin typeface="+mn-lt"/>
              </a:rPr>
              <a:t>matplotlib</a:t>
            </a:r>
            <a:r>
              <a:rPr lang="es-CO" dirty="0">
                <a:solidFill>
                  <a:srgbClr val="6AA94F"/>
                </a:solidFill>
                <a:latin typeface="+mn-lt"/>
              </a:rPr>
              <a:t>)</a:t>
            </a:r>
            <a:endParaRPr lang="es-CO" dirty="0">
              <a:solidFill>
                <a:srgbClr val="D4D4D4"/>
              </a:solidFill>
              <a:latin typeface="+mn-lt"/>
            </a:endParaRPr>
          </a:p>
        </p:txBody>
      </p:sp>
      <p:sp>
        <p:nvSpPr>
          <p:cNvPr id="3" name="Rectángulo 2">
            <a:extLst>
              <a:ext uri="{FF2B5EF4-FFF2-40B4-BE49-F238E27FC236}">
                <a16:creationId xmlns:a16="http://schemas.microsoft.com/office/drawing/2014/main" id="{A1B64AD6-8692-433B-96DF-2D21DDB70F1C}"/>
              </a:ext>
            </a:extLst>
          </p:cNvPr>
          <p:cNvSpPr/>
          <p:nvPr/>
        </p:nvSpPr>
        <p:spPr>
          <a:xfrm>
            <a:off x="0" y="3583688"/>
            <a:ext cx="6096000" cy="307777"/>
          </a:xfrm>
          <a:prstGeom prst="rect">
            <a:avLst/>
          </a:prstGeom>
        </p:spPr>
        <p:txBody>
          <a:bodyPr>
            <a:spAutoFit/>
          </a:bodyPr>
          <a:lstStyle/>
          <a:p>
            <a:pPr>
              <a:buSzPts val="1800"/>
            </a:pPr>
            <a:r>
              <a:rPr lang="es-ES" b="1" i="1" u="sng" dirty="0">
                <a:solidFill>
                  <a:schemeClr val="dk1"/>
                </a:solidFill>
                <a:latin typeface="+mn-lt"/>
                <a:cs typeface="Calibri"/>
                <a:sym typeface="Calibri"/>
              </a:rPr>
              <a:t>Paso 2: cargamos los datos de la biblioteca </a:t>
            </a:r>
            <a:r>
              <a:rPr lang="es-ES" b="1" i="1" u="sng" dirty="0" err="1">
                <a:solidFill>
                  <a:schemeClr val="dk1"/>
                </a:solidFill>
                <a:latin typeface="+mn-lt"/>
                <a:cs typeface="Calibri"/>
                <a:sym typeface="Calibri"/>
              </a:rPr>
              <a:t>scikit-learn</a:t>
            </a:r>
            <a:endParaRPr lang="es-ES" b="1" i="1" u="sng" dirty="0">
              <a:latin typeface="+mn-lt"/>
            </a:endParaRPr>
          </a:p>
        </p:txBody>
      </p:sp>
      <p:sp>
        <p:nvSpPr>
          <p:cNvPr id="4" name="Rectángulo 3">
            <a:extLst>
              <a:ext uri="{FF2B5EF4-FFF2-40B4-BE49-F238E27FC236}">
                <a16:creationId xmlns:a16="http://schemas.microsoft.com/office/drawing/2014/main" id="{83DC77DA-1703-4277-9F63-E1D2F6DE7AB1}"/>
              </a:ext>
            </a:extLst>
          </p:cNvPr>
          <p:cNvSpPr/>
          <p:nvPr/>
        </p:nvSpPr>
        <p:spPr>
          <a:xfrm>
            <a:off x="208229" y="4038028"/>
            <a:ext cx="11706129" cy="523220"/>
          </a:xfrm>
          <a:prstGeom prst="rect">
            <a:avLst/>
          </a:prstGeom>
          <a:solidFill>
            <a:schemeClr val="tx1"/>
          </a:solidFill>
        </p:spPr>
        <p:txBody>
          <a:bodyPr wrap="square">
            <a:spAutoFit/>
          </a:bodyPr>
          <a:lstStyle/>
          <a:p>
            <a:r>
              <a:rPr lang="en-US" dirty="0">
                <a:solidFill>
                  <a:srgbClr val="C586C0"/>
                </a:solidFill>
                <a:latin typeface="+mn-lt"/>
              </a:rPr>
              <a:t>from</a:t>
            </a:r>
            <a:r>
              <a:rPr lang="en-US" dirty="0">
                <a:solidFill>
                  <a:srgbClr val="D4D4D4"/>
                </a:solidFill>
                <a:latin typeface="+mn-lt"/>
              </a:rPr>
              <a:t> </a:t>
            </a:r>
            <a:r>
              <a:rPr lang="en-US" dirty="0" err="1">
                <a:solidFill>
                  <a:srgbClr val="D4D4D4"/>
                </a:solidFill>
                <a:latin typeface="+mn-lt"/>
              </a:rPr>
              <a:t>sklearn.datasets</a:t>
            </a:r>
            <a:r>
              <a:rPr lang="en-US" dirty="0">
                <a:solidFill>
                  <a:srgbClr val="D4D4D4"/>
                </a:solidFill>
                <a:latin typeface="+mn-lt"/>
              </a:rPr>
              <a:t> </a:t>
            </a:r>
            <a:r>
              <a:rPr lang="en-US" dirty="0">
                <a:solidFill>
                  <a:srgbClr val="C586C0"/>
                </a:solidFill>
                <a:latin typeface="+mn-lt"/>
              </a:rPr>
              <a:t>import</a:t>
            </a:r>
            <a:r>
              <a:rPr lang="en-US" dirty="0">
                <a:solidFill>
                  <a:srgbClr val="D4D4D4"/>
                </a:solidFill>
                <a:latin typeface="+mn-lt"/>
              </a:rPr>
              <a:t> </a:t>
            </a:r>
            <a:r>
              <a:rPr lang="en-US" dirty="0" err="1">
                <a:solidFill>
                  <a:srgbClr val="D4D4D4"/>
                </a:solidFill>
                <a:latin typeface="+mn-lt"/>
              </a:rPr>
              <a:t>load_boston</a:t>
            </a:r>
            <a:endParaRPr lang="en-US" dirty="0">
              <a:solidFill>
                <a:srgbClr val="D4D4D4"/>
              </a:solidFill>
              <a:latin typeface="+mn-lt"/>
            </a:endParaRPr>
          </a:p>
          <a:p>
            <a:r>
              <a:rPr lang="en-US" dirty="0" err="1">
                <a:solidFill>
                  <a:srgbClr val="D4D4D4"/>
                </a:solidFill>
                <a:latin typeface="+mn-lt"/>
              </a:rPr>
              <a:t>boston_dataset</a:t>
            </a:r>
            <a:r>
              <a:rPr lang="en-US" dirty="0">
                <a:solidFill>
                  <a:srgbClr val="D4D4D4"/>
                </a:solidFill>
                <a:latin typeface="+mn-lt"/>
              </a:rPr>
              <a:t> = </a:t>
            </a:r>
            <a:r>
              <a:rPr lang="en-US" dirty="0" err="1">
                <a:solidFill>
                  <a:srgbClr val="D4D4D4"/>
                </a:solidFill>
                <a:latin typeface="+mn-lt"/>
              </a:rPr>
              <a:t>load_boston</a:t>
            </a:r>
            <a:r>
              <a:rPr lang="en-US" dirty="0">
                <a:solidFill>
                  <a:srgbClr val="DCDCDC"/>
                </a:solidFill>
                <a:latin typeface="+mn-lt"/>
              </a:rPr>
              <a:t>()</a:t>
            </a:r>
            <a:endParaRPr lang="en-US" dirty="0">
              <a:solidFill>
                <a:srgbClr val="D4D4D4"/>
              </a:solidFill>
              <a:latin typeface="+mn-lt"/>
            </a:endParaRPr>
          </a:p>
        </p:txBody>
      </p:sp>
      <p:sp>
        <p:nvSpPr>
          <p:cNvPr id="10" name="Google Shape;397;p32">
            <a:extLst>
              <a:ext uri="{FF2B5EF4-FFF2-40B4-BE49-F238E27FC236}">
                <a16:creationId xmlns:a16="http://schemas.microsoft.com/office/drawing/2014/main" id="{DCC6CA77-A064-4DF3-B06D-E5AD0985BD2D}"/>
              </a:ext>
            </a:extLst>
          </p:cNvPr>
          <p:cNvSpPr/>
          <p:nvPr/>
        </p:nvSpPr>
        <p:spPr>
          <a:xfrm>
            <a:off x="0" y="4736990"/>
            <a:ext cx="12192000" cy="338514"/>
          </a:xfrm>
          <a:prstGeom prst="rect">
            <a:avLst/>
          </a:prstGeom>
          <a:noFill/>
          <a:ln>
            <a:noFill/>
          </a:ln>
        </p:spPr>
        <p:txBody>
          <a:bodyPr spcFirstLastPara="1" wrap="square" lIns="91425" tIns="45700" rIns="91425" bIns="45700" anchor="t" anchorCtr="0">
            <a:spAutoFit/>
          </a:bodyPr>
          <a:lstStyle/>
          <a:p>
            <a:pPr>
              <a:buSzPts val="1800"/>
            </a:pPr>
            <a:r>
              <a:rPr lang="es-CO" sz="1600" b="1" i="1" u="sng" dirty="0">
                <a:solidFill>
                  <a:schemeClr val="dk1"/>
                </a:solidFill>
                <a:latin typeface="+mn-lt"/>
                <a:cs typeface="Calibri"/>
                <a:sym typeface="Calibri"/>
              </a:rPr>
              <a:t>Paso 3: </a:t>
            </a:r>
            <a:r>
              <a:rPr lang="es-ES" sz="1600" b="1" i="1" u="sng" dirty="0">
                <a:solidFill>
                  <a:schemeClr val="dk1"/>
                </a:solidFill>
                <a:latin typeface="+mn-lt"/>
                <a:cs typeface="Calibri"/>
                <a:sym typeface="Calibri"/>
              </a:rPr>
              <a:t>Conociendo los datos que tiene el </a:t>
            </a:r>
            <a:r>
              <a:rPr lang="es-ES" sz="1600" b="1" i="1" u="sng" dirty="0" err="1">
                <a:solidFill>
                  <a:schemeClr val="dk1"/>
                </a:solidFill>
                <a:latin typeface="+mn-lt"/>
                <a:cs typeface="Calibri"/>
                <a:sym typeface="Calibri"/>
              </a:rPr>
              <a:t>dataset</a:t>
            </a:r>
            <a:endParaRPr b="1" i="1" u="sng" dirty="0">
              <a:latin typeface="+mn-lt"/>
            </a:endParaRPr>
          </a:p>
        </p:txBody>
      </p:sp>
      <p:sp>
        <p:nvSpPr>
          <p:cNvPr id="11" name="Rectángulo 10">
            <a:extLst>
              <a:ext uri="{FF2B5EF4-FFF2-40B4-BE49-F238E27FC236}">
                <a16:creationId xmlns:a16="http://schemas.microsoft.com/office/drawing/2014/main" id="{3EB93CEC-A467-45FB-88B2-6C2573EE01E2}"/>
              </a:ext>
            </a:extLst>
          </p:cNvPr>
          <p:cNvSpPr/>
          <p:nvPr/>
        </p:nvSpPr>
        <p:spPr>
          <a:xfrm>
            <a:off x="208229" y="5168474"/>
            <a:ext cx="11181030" cy="307777"/>
          </a:xfrm>
          <a:prstGeom prst="rect">
            <a:avLst/>
          </a:prstGeom>
          <a:solidFill>
            <a:schemeClr val="tx1"/>
          </a:solidFill>
        </p:spPr>
        <p:txBody>
          <a:bodyPr wrap="square">
            <a:spAutoFit/>
          </a:bodyPr>
          <a:lstStyle/>
          <a:p>
            <a:r>
              <a:rPr lang="es-CO" dirty="0" err="1">
                <a:solidFill>
                  <a:srgbClr val="DCDCAA"/>
                </a:solidFill>
                <a:latin typeface="+mn-lt"/>
              </a:rPr>
              <a:t>print</a:t>
            </a:r>
            <a:r>
              <a:rPr lang="es-CO" dirty="0">
                <a:solidFill>
                  <a:srgbClr val="DCDCDC"/>
                </a:solidFill>
                <a:latin typeface="+mn-lt"/>
              </a:rPr>
              <a:t>(</a:t>
            </a:r>
            <a:r>
              <a:rPr lang="es-CO" dirty="0" err="1">
                <a:solidFill>
                  <a:srgbClr val="D4D4D4"/>
                </a:solidFill>
                <a:latin typeface="+mn-lt"/>
              </a:rPr>
              <a:t>boston_dataset.keys</a:t>
            </a:r>
            <a:r>
              <a:rPr lang="es-CO" dirty="0">
                <a:solidFill>
                  <a:srgbClr val="DCDCDC"/>
                </a:solidFill>
                <a:latin typeface="+mn-lt"/>
              </a:rPr>
              <a:t>())</a:t>
            </a:r>
            <a:endParaRPr lang="es-CO" dirty="0">
              <a:solidFill>
                <a:srgbClr val="D4D4D4"/>
              </a:solidFill>
              <a:latin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2"/>
          <p:cNvSpPr/>
          <p:nvPr/>
        </p:nvSpPr>
        <p:spPr>
          <a:xfrm>
            <a:off x="0" y="859167"/>
            <a:ext cx="12192000" cy="338514"/>
          </a:xfrm>
          <a:prstGeom prst="rect">
            <a:avLst/>
          </a:prstGeom>
          <a:noFill/>
          <a:ln>
            <a:noFill/>
          </a:ln>
        </p:spPr>
        <p:txBody>
          <a:bodyPr spcFirstLastPara="1" wrap="square" lIns="91425" tIns="45700" rIns="91425" bIns="45700" anchor="t" anchorCtr="0">
            <a:spAutoFit/>
          </a:bodyPr>
          <a:lstStyle/>
          <a:p>
            <a:pPr>
              <a:buSzPts val="1800"/>
            </a:pPr>
            <a:r>
              <a:rPr lang="es-CO" sz="1600" b="1" i="1" u="sng" dirty="0">
                <a:solidFill>
                  <a:schemeClr val="dk1"/>
                </a:solidFill>
                <a:latin typeface="+mn-lt"/>
                <a:cs typeface="Calibri"/>
                <a:sym typeface="Calibri"/>
              </a:rPr>
              <a:t>Paso 4: </a:t>
            </a:r>
            <a:r>
              <a:rPr lang="es-ES" sz="1600" b="1" i="1" u="sng" dirty="0">
                <a:solidFill>
                  <a:schemeClr val="dk1"/>
                </a:solidFill>
                <a:latin typeface="+mn-lt"/>
                <a:cs typeface="Calibri"/>
                <a:sym typeface="Calibri"/>
              </a:rPr>
              <a:t>Conociendo las </a:t>
            </a:r>
            <a:r>
              <a:rPr lang="es-ES" sz="1600" b="1" i="1" u="sng" dirty="0" err="1">
                <a:solidFill>
                  <a:schemeClr val="dk1"/>
                </a:solidFill>
                <a:latin typeface="+mn-lt"/>
                <a:cs typeface="Calibri"/>
                <a:sym typeface="Calibri"/>
              </a:rPr>
              <a:t>caracteristicas</a:t>
            </a:r>
            <a:r>
              <a:rPr lang="es-ES" sz="1600" b="1" i="1" u="sng" dirty="0">
                <a:solidFill>
                  <a:schemeClr val="dk1"/>
                </a:solidFill>
                <a:latin typeface="+mn-lt"/>
                <a:cs typeface="Calibri"/>
                <a:sym typeface="Calibri"/>
              </a:rPr>
              <a:t> que tienen los datos:</a:t>
            </a:r>
            <a:endParaRPr b="1" i="1" u="sng" dirty="0">
              <a:latin typeface="+mn-lt"/>
            </a:endParaRPr>
          </a:p>
        </p:txBody>
      </p:sp>
      <p:sp>
        <p:nvSpPr>
          <p:cNvPr id="7" name="Google Shape;396;p32">
            <a:extLst>
              <a:ext uri="{FF2B5EF4-FFF2-40B4-BE49-F238E27FC236}">
                <a16:creationId xmlns:a16="http://schemas.microsoft.com/office/drawing/2014/main" id="{ACF8DF4E-FF41-4AB5-95CE-4E1B269EC34B}"/>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5" name="Rectángulo 4">
            <a:extLst>
              <a:ext uri="{FF2B5EF4-FFF2-40B4-BE49-F238E27FC236}">
                <a16:creationId xmlns:a16="http://schemas.microsoft.com/office/drawing/2014/main" id="{4A585F06-C268-49C9-AEEC-271740C5ADBD}"/>
              </a:ext>
            </a:extLst>
          </p:cNvPr>
          <p:cNvSpPr/>
          <p:nvPr/>
        </p:nvSpPr>
        <p:spPr>
          <a:xfrm>
            <a:off x="507471" y="1290651"/>
            <a:ext cx="10881788" cy="307777"/>
          </a:xfrm>
          <a:prstGeom prst="rect">
            <a:avLst/>
          </a:prstGeom>
          <a:solidFill>
            <a:schemeClr val="tx1"/>
          </a:solidFill>
        </p:spPr>
        <p:txBody>
          <a:bodyPr wrap="square">
            <a:spAutoFit/>
          </a:bodyPr>
          <a:lstStyle/>
          <a:p>
            <a:r>
              <a:rPr lang="es-CO" dirty="0" err="1">
                <a:solidFill>
                  <a:srgbClr val="DCDCAA"/>
                </a:solidFill>
                <a:latin typeface="+mn-lt"/>
              </a:rPr>
              <a:t>boston_dataset.DESCR</a:t>
            </a:r>
            <a:endParaRPr lang="es-CO" dirty="0">
              <a:solidFill>
                <a:srgbClr val="D4D4D4"/>
              </a:solidFill>
              <a:latin typeface="+mn-lt"/>
            </a:endParaRPr>
          </a:p>
        </p:txBody>
      </p:sp>
      <p:sp>
        <p:nvSpPr>
          <p:cNvPr id="8" name="Rectángulo 7">
            <a:extLst>
              <a:ext uri="{FF2B5EF4-FFF2-40B4-BE49-F238E27FC236}">
                <a16:creationId xmlns:a16="http://schemas.microsoft.com/office/drawing/2014/main" id="{9B65F238-2586-4D1C-8C19-6CBCB5A83C53}"/>
              </a:ext>
            </a:extLst>
          </p:cNvPr>
          <p:cNvSpPr/>
          <p:nvPr/>
        </p:nvSpPr>
        <p:spPr>
          <a:xfrm>
            <a:off x="694099" y="2053537"/>
            <a:ext cx="11156887" cy="3108543"/>
          </a:xfrm>
          <a:prstGeom prst="rect">
            <a:avLst/>
          </a:prstGeom>
        </p:spPr>
        <p:txBody>
          <a:bodyPr wrap="square">
            <a:spAutoFit/>
          </a:bodyPr>
          <a:lstStyle/>
          <a:p>
            <a:r>
              <a:rPr lang="es-ES" dirty="0" err="1">
                <a:latin typeface="+mn-lt"/>
              </a:rPr>
              <a:t>CRIM</a:t>
            </a:r>
            <a:r>
              <a:rPr lang="es-ES" dirty="0">
                <a:latin typeface="+mn-lt"/>
              </a:rPr>
              <a:t>: Tasa de delincuencia per cápita por ciudad</a:t>
            </a:r>
          </a:p>
          <a:p>
            <a:r>
              <a:rPr lang="es-ES" dirty="0">
                <a:latin typeface="+mn-lt"/>
              </a:rPr>
              <a:t>ZN: Proporción de terrenos residenciales divididos en zonas para lotes de más de 25,000 pies cuadrados</a:t>
            </a:r>
          </a:p>
          <a:p>
            <a:r>
              <a:rPr lang="es-ES" dirty="0" err="1">
                <a:latin typeface="+mn-lt"/>
              </a:rPr>
              <a:t>INDUS</a:t>
            </a:r>
            <a:r>
              <a:rPr lang="es-ES" dirty="0">
                <a:latin typeface="+mn-lt"/>
              </a:rPr>
              <a:t>: Proporción de acres comerciales no minoristas por ciudad</a:t>
            </a:r>
          </a:p>
          <a:p>
            <a:r>
              <a:rPr lang="es-ES" dirty="0">
                <a:latin typeface="+mn-lt"/>
              </a:rPr>
              <a:t>CHAS: Variable ficticia de Charles </a:t>
            </a:r>
            <a:r>
              <a:rPr lang="es-ES" dirty="0" err="1">
                <a:latin typeface="+mn-lt"/>
              </a:rPr>
              <a:t>River</a:t>
            </a:r>
            <a:r>
              <a:rPr lang="es-ES" dirty="0">
                <a:latin typeface="+mn-lt"/>
              </a:rPr>
              <a:t> (= 1 si el tramo limita con el río; 0 en caso contrario)</a:t>
            </a:r>
          </a:p>
          <a:p>
            <a:r>
              <a:rPr lang="es-ES" dirty="0" err="1">
                <a:latin typeface="+mn-lt"/>
              </a:rPr>
              <a:t>NOX</a:t>
            </a:r>
            <a:r>
              <a:rPr lang="es-ES" dirty="0">
                <a:latin typeface="+mn-lt"/>
              </a:rPr>
              <a:t>: concentración de óxido nítrico (partes por 10 millones)</a:t>
            </a:r>
          </a:p>
          <a:p>
            <a:r>
              <a:rPr lang="es-ES" b="1" dirty="0" err="1">
                <a:latin typeface="+mn-lt"/>
              </a:rPr>
              <a:t>RM</a:t>
            </a:r>
            <a:r>
              <a:rPr lang="es-ES" dirty="0">
                <a:latin typeface="+mn-lt"/>
              </a:rPr>
              <a:t>: Número medio de habitaciones por vivienda</a:t>
            </a:r>
          </a:p>
          <a:p>
            <a:r>
              <a:rPr lang="es-ES" dirty="0">
                <a:latin typeface="+mn-lt"/>
              </a:rPr>
              <a:t>EDAD: Proporción de unidades ocupadas por el propietario construidas antes de 1940</a:t>
            </a:r>
          </a:p>
          <a:p>
            <a:r>
              <a:rPr lang="es-ES" dirty="0" err="1">
                <a:latin typeface="+mn-lt"/>
              </a:rPr>
              <a:t>DIS</a:t>
            </a:r>
            <a:r>
              <a:rPr lang="es-ES" dirty="0">
                <a:latin typeface="+mn-lt"/>
              </a:rPr>
              <a:t>: distancias ponderadas a cinco centros de empleo de Boston</a:t>
            </a:r>
          </a:p>
          <a:p>
            <a:r>
              <a:rPr lang="es-ES" dirty="0">
                <a:latin typeface="+mn-lt"/>
              </a:rPr>
              <a:t>RAD: Índice de accesibilidad a carreteras radiales</a:t>
            </a:r>
          </a:p>
          <a:p>
            <a:r>
              <a:rPr lang="es-ES" dirty="0" err="1">
                <a:latin typeface="+mn-lt"/>
              </a:rPr>
              <a:t>TAX</a:t>
            </a:r>
            <a:r>
              <a:rPr lang="es-ES" dirty="0">
                <a:latin typeface="+mn-lt"/>
              </a:rPr>
              <a:t>/IMPUESTO: Tasa de impuesto a la propiedad de valor total por USD 10.000</a:t>
            </a:r>
          </a:p>
          <a:p>
            <a:r>
              <a:rPr lang="es-ES" dirty="0" err="1">
                <a:latin typeface="+mn-lt"/>
              </a:rPr>
              <a:t>PTRATIO</a:t>
            </a:r>
            <a:r>
              <a:rPr lang="es-ES" dirty="0">
                <a:latin typeface="+mn-lt"/>
              </a:rPr>
              <a:t>: Proporción alumno/profesor por municipio</a:t>
            </a:r>
          </a:p>
          <a:p>
            <a:r>
              <a:rPr lang="es-ES" dirty="0">
                <a:latin typeface="+mn-lt"/>
              </a:rPr>
              <a:t>B: 1000 (Bk - 0,63)², donde Bk es la proporción de personas de ascendencia afroamericana por ciudad</a:t>
            </a:r>
          </a:p>
          <a:p>
            <a:r>
              <a:rPr lang="es-ES" dirty="0" err="1">
                <a:latin typeface="+mn-lt"/>
              </a:rPr>
              <a:t>LSTAT</a:t>
            </a:r>
            <a:r>
              <a:rPr lang="es-ES" dirty="0">
                <a:latin typeface="+mn-lt"/>
              </a:rPr>
              <a:t>: porcentaje de la población de menor estatus (pobres)</a:t>
            </a:r>
          </a:p>
          <a:p>
            <a:r>
              <a:rPr lang="es-ES" b="1" dirty="0" err="1">
                <a:latin typeface="+mn-lt"/>
              </a:rPr>
              <a:t>MEDV</a:t>
            </a:r>
            <a:r>
              <a:rPr lang="es-ES" dirty="0">
                <a:latin typeface="+mn-lt"/>
              </a:rPr>
              <a:t>: Valor medio de las viviendas ocupadas por sus propietarios en $ 1000</a:t>
            </a:r>
            <a:endParaRPr lang="es-CO" dirty="0">
              <a:latin typeface="+mn-lt"/>
            </a:endParaRPr>
          </a:p>
        </p:txBody>
      </p:sp>
    </p:spTree>
    <p:extLst>
      <p:ext uri="{BB962C8B-B14F-4D97-AF65-F5344CB8AC3E}">
        <p14:creationId xmlns:p14="http://schemas.microsoft.com/office/powerpoint/2010/main" val="4139321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2"/>
          <p:cNvSpPr/>
          <p:nvPr/>
        </p:nvSpPr>
        <p:spPr>
          <a:xfrm>
            <a:off x="0" y="859167"/>
            <a:ext cx="12192000" cy="338514"/>
          </a:xfrm>
          <a:prstGeom prst="rect">
            <a:avLst/>
          </a:prstGeom>
          <a:noFill/>
          <a:ln>
            <a:noFill/>
          </a:ln>
        </p:spPr>
        <p:txBody>
          <a:bodyPr spcFirstLastPara="1" wrap="square" lIns="91425" tIns="45700" rIns="91425" bIns="45700" anchor="t" anchorCtr="0">
            <a:spAutoFit/>
          </a:bodyPr>
          <a:lstStyle/>
          <a:p>
            <a:pPr>
              <a:buSzPts val="1800"/>
            </a:pPr>
            <a:r>
              <a:rPr lang="es-CO" sz="1600" b="1" i="1" u="sng" dirty="0">
                <a:solidFill>
                  <a:schemeClr val="dk1"/>
                </a:solidFill>
                <a:latin typeface="+mn-lt"/>
                <a:cs typeface="Calibri"/>
                <a:sym typeface="Calibri"/>
              </a:rPr>
              <a:t>Paso 5: Creamos una </a:t>
            </a:r>
            <a:r>
              <a:rPr lang="es-ES" sz="1600" b="1" i="1" u="sng" dirty="0">
                <a:solidFill>
                  <a:schemeClr val="dk1"/>
                </a:solidFill>
                <a:latin typeface="+mn-lt"/>
                <a:cs typeface="Calibri"/>
                <a:sym typeface="Calibri"/>
              </a:rPr>
              <a:t>tabla de datos usando pandas (facilita el manejo):</a:t>
            </a:r>
            <a:endParaRPr b="1" i="1" u="sng" dirty="0">
              <a:latin typeface="+mn-lt"/>
            </a:endParaRPr>
          </a:p>
        </p:txBody>
      </p:sp>
      <p:sp>
        <p:nvSpPr>
          <p:cNvPr id="7" name="Google Shape;396;p32">
            <a:extLst>
              <a:ext uri="{FF2B5EF4-FFF2-40B4-BE49-F238E27FC236}">
                <a16:creationId xmlns:a16="http://schemas.microsoft.com/office/drawing/2014/main" id="{ACF8DF4E-FF41-4AB5-95CE-4E1B269EC34B}"/>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2" name="Rectángulo 1">
            <a:extLst>
              <a:ext uri="{FF2B5EF4-FFF2-40B4-BE49-F238E27FC236}">
                <a16:creationId xmlns:a16="http://schemas.microsoft.com/office/drawing/2014/main" id="{57BC8C7E-293A-40AA-86E4-CB80B98B3F07}"/>
              </a:ext>
            </a:extLst>
          </p:cNvPr>
          <p:cNvSpPr/>
          <p:nvPr/>
        </p:nvSpPr>
        <p:spPr>
          <a:xfrm>
            <a:off x="458708" y="1444540"/>
            <a:ext cx="11365117" cy="738664"/>
          </a:xfrm>
          <a:prstGeom prst="rect">
            <a:avLst/>
          </a:prstGeom>
          <a:solidFill>
            <a:schemeClr val="tx1"/>
          </a:solidFill>
        </p:spPr>
        <p:txBody>
          <a:bodyPr wrap="square">
            <a:spAutoFit/>
          </a:bodyPr>
          <a:lstStyle/>
          <a:p>
            <a:r>
              <a:rPr lang="es-ES" dirty="0">
                <a:solidFill>
                  <a:srgbClr val="6AA94F"/>
                </a:solidFill>
                <a:latin typeface="+mn-lt"/>
              </a:rPr>
              <a:t>#creamos una tabla (tipo </a:t>
            </a:r>
            <a:r>
              <a:rPr lang="es-ES" dirty="0" err="1">
                <a:solidFill>
                  <a:srgbClr val="6AA94F"/>
                </a:solidFill>
                <a:latin typeface="+mn-lt"/>
              </a:rPr>
              <a:t>excel</a:t>
            </a:r>
            <a:r>
              <a:rPr lang="es-ES" dirty="0">
                <a:solidFill>
                  <a:srgbClr val="6AA94F"/>
                </a:solidFill>
                <a:latin typeface="+mn-lt"/>
              </a:rPr>
              <a:t>, con </a:t>
            </a:r>
            <a:r>
              <a:rPr lang="es-ES" dirty="0" err="1">
                <a:solidFill>
                  <a:srgbClr val="6AA94F"/>
                </a:solidFill>
                <a:latin typeface="+mn-lt"/>
              </a:rPr>
              <a:t>titulos</a:t>
            </a:r>
            <a:r>
              <a:rPr lang="es-ES" dirty="0">
                <a:solidFill>
                  <a:srgbClr val="6AA94F"/>
                </a:solidFill>
                <a:latin typeface="+mn-lt"/>
              </a:rPr>
              <a:t> para </a:t>
            </a:r>
            <a:r>
              <a:rPr lang="es-ES" dirty="0" err="1">
                <a:solidFill>
                  <a:srgbClr val="6AA94F"/>
                </a:solidFill>
                <a:latin typeface="+mn-lt"/>
              </a:rPr>
              <a:t>faciliar</a:t>
            </a:r>
            <a:r>
              <a:rPr lang="es-ES" dirty="0">
                <a:solidFill>
                  <a:srgbClr val="6AA94F"/>
                </a:solidFill>
                <a:latin typeface="+mn-lt"/>
              </a:rPr>
              <a:t> la manipulación)</a:t>
            </a:r>
            <a:endParaRPr lang="es-CO" dirty="0">
              <a:solidFill>
                <a:srgbClr val="6AA94F"/>
              </a:solidFill>
              <a:latin typeface="+mn-lt"/>
            </a:endParaRPr>
          </a:p>
          <a:p>
            <a:r>
              <a:rPr lang="es-CO" dirty="0" err="1">
                <a:solidFill>
                  <a:srgbClr val="D4D4D4"/>
                </a:solidFill>
                <a:latin typeface="+mn-lt"/>
              </a:rPr>
              <a:t>boston</a:t>
            </a:r>
            <a:r>
              <a:rPr lang="es-CO" dirty="0">
                <a:solidFill>
                  <a:srgbClr val="D4D4D4"/>
                </a:solidFill>
                <a:latin typeface="+mn-lt"/>
              </a:rPr>
              <a:t> = </a:t>
            </a:r>
            <a:r>
              <a:rPr lang="es-CO" dirty="0" err="1">
                <a:solidFill>
                  <a:srgbClr val="D4D4D4"/>
                </a:solidFill>
                <a:latin typeface="+mn-lt"/>
              </a:rPr>
              <a:t>pd.DataFrame</a:t>
            </a:r>
            <a:r>
              <a:rPr lang="es-CO" dirty="0">
                <a:solidFill>
                  <a:srgbClr val="DCDCDC"/>
                </a:solidFill>
                <a:latin typeface="+mn-lt"/>
              </a:rPr>
              <a:t>(</a:t>
            </a:r>
            <a:r>
              <a:rPr lang="es-CO" dirty="0" err="1">
                <a:solidFill>
                  <a:srgbClr val="D4D4D4"/>
                </a:solidFill>
                <a:latin typeface="+mn-lt"/>
              </a:rPr>
              <a:t>boston_dataset.data</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columns</a:t>
            </a:r>
            <a:r>
              <a:rPr lang="es-CO" dirty="0">
                <a:solidFill>
                  <a:srgbClr val="D4D4D4"/>
                </a:solidFill>
                <a:latin typeface="+mn-lt"/>
              </a:rPr>
              <a:t>=</a:t>
            </a:r>
            <a:r>
              <a:rPr lang="es-CO" dirty="0" err="1">
                <a:solidFill>
                  <a:srgbClr val="D4D4D4"/>
                </a:solidFill>
                <a:latin typeface="+mn-lt"/>
              </a:rPr>
              <a:t>boston_dataset.feature_names</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boston.head</a:t>
            </a:r>
            <a:r>
              <a:rPr lang="es-CO" dirty="0">
                <a:solidFill>
                  <a:srgbClr val="DCDCDC"/>
                </a:solidFill>
                <a:latin typeface="+mn-lt"/>
              </a:rPr>
              <a:t>()</a:t>
            </a:r>
            <a:r>
              <a:rPr lang="es-CO" dirty="0">
                <a:solidFill>
                  <a:srgbClr val="D4D4D4"/>
                </a:solidFill>
                <a:latin typeface="+mn-lt"/>
              </a:rPr>
              <a:t>   </a:t>
            </a:r>
            <a:r>
              <a:rPr lang="es-CO" dirty="0">
                <a:solidFill>
                  <a:srgbClr val="6AA94F"/>
                </a:solidFill>
                <a:latin typeface="+mn-lt"/>
              </a:rPr>
              <a:t>#imprimimos las primeras 5 filas</a:t>
            </a:r>
            <a:endParaRPr lang="es-CO" dirty="0">
              <a:solidFill>
                <a:srgbClr val="D4D4D4"/>
              </a:solidFill>
              <a:latin typeface="+mn-lt"/>
            </a:endParaRPr>
          </a:p>
        </p:txBody>
      </p:sp>
      <p:pic>
        <p:nvPicPr>
          <p:cNvPr id="3" name="Imagen 2">
            <a:extLst>
              <a:ext uri="{FF2B5EF4-FFF2-40B4-BE49-F238E27FC236}">
                <a16:creationId xmlns:a16="http://schemas.microsoft.com/office/drawing/2014/main" id="{B0F50443-7AE6-49E0-B3B6-F45B0DF858AD}"/>
              </a:ext>
            </a:extLst>
          </p:cNvPr>
          <p:cNvPicPr>
            <a:picLocks noChangeAspect="1"/>
          </p:cNvPicPr>
          <p:nvPr/>
        </p:nvPicPr>
        <p:blipFill>
          <a:blip r:embed="rId3"/>
          <a:stretch>
            <a:fillRect/>
          </a:stretch>
        </p:blipFill>
        <p:spPr>
          <a:xfrm>
            <a:off x="2381061" y="2409079"/>
            <a:ext cx="7853389" cy="2039841"/>
          </a:xfrm>
          <a:prstGeom prst="rect">
            <a:avLst/>
          </a:prstGeom>
        </p:spPr>
      </p:pic>
      <p:sp>
        <p:nvSpPr>
          <p:cNvPr id="4" name="CuadroTexto 3">
            <a:extLst>
              <a:ext uri="{FF2B5EF4-FFF2-40B4-BE49-F238E27FC236}">
                <a16:creationId xmlns:a16="http://schemas.microsoft.com/office/drawing/2014/main" id="{C5CD0F64-F708-4B40-9E42-89C3D05E71A5}"/>
              </a:ext>
            </a:extLst>
          </p:cNvPr>
          <p:cNvSpPr txBox="1"/>
          <p:nvPr/>
        </p:nvSpPr>
        <p:spPr>
          <a:xfrm>
            <a:off x="458708" y="4520906"/>
            <a:ext cx="8241359" cy="307777"/>
          </a:xfrm>
          <a:prstGeom prst="rect">
            <a:avLst/>
          </a:prstGeom>
          <a:noFill/>
        </p:spPr>
        <p:txBody>
          <a:bodyPr wrap="none" rtlCol="0">
            <a:spAutoFit/>
          </a:bodyPr>
          <a:lstStyle/>
          <a:p>
            <a:r>
              <a:rPr lang="es-CO" b="1" dirty="0">
                <a:solidFill>
                  <a:srgbClr val="FF0000"/>
                </a:solidFill>
                <a:latin typeface="+mn-lt"/>
              </a:rPr>
              <a:t>Nota: los valores de target no están en el </a:t>
            </a:r>
            <a:r>
              <a:rPr lang="es-CO" b="1" dirty="0" err="1">
                <a:solidFill>
                  <a:srgbClr val="FF0000"/>
                </a:solidFill>
                <a:latin typeface="+mn-lt"/>
              </a:rPr>
              <a:t>dataset</a:t>
            </a:r>
            <a:r>
              <a:rPr lang="es-CO" b="1" dirty="0">
                <a:solidFill>
                  <a:srgbClr val="FF0000"/>
                </a:solidFill>
                <a:latin typeface="+mn-lt"/>
              </a:rPr>
              <a:t>, por lo tanto es necesario agregarlo a la tabla</a:t>
            </a:r>
          </a:p>
        </p:txBody>
      </p:sp>
      <p:sp>
        <p:nvSpPr>
          <p:cNvPr id="6" name="Rectángulo 5">
            <a:extLst>
              <a:ext uri="{FF2B5EF4-FFF2-40B4-BE49-F238E27FC236}">
                <a16:creationId xmlns:a16="http://schemas.microsoft.com/office/drawing/2014/main" id="{291298C6-839C-48F7-B6A1-D71C9F433BD0}"/>
              </a:ext>
            </a:extLst>
          </p:cNvPr>
          <p:cNvSpPr/>
          <p:nvPr/>
        </p:nvSpPr>
        <p:spPr>
          <a:xfrm>
            <a:off x="458707" y="4969949"/>
            <a:ext cx="11365117" cy="523220"/>
          </a:xfrm>
          <a:prstGeom prst="rect">
            <a:avLst/>
          </a:prstGeom>
          <a:solidFill>
            <a:schemeClr val="tx1"/>
          </a:solidFill>
        </p:spPr>
        <p:txBody>
          <a:bodyPr wrap="square">
            <a:spAutoFit/>
          </a:bodyPr>
          <a:lstStyle/>
          <a:p>
            <a:r>
              <a:rPr lang="es-ES" dirty="0">
                <a:solidFill>
                  <a:srgbClr val="6AA94F"/>
                </a:solidFill>
                <a:latin typeface="+mn-lt"/>
              </a:rPr>
              <a:t>#Agregamos en la tabla los valores de target del </a:t>
            </a:r>
            <a:r>
              <a:rPr lang="es-ES" dirty="0" err="1">
                <a:solidFill>
                  <a:srgbClr val="6AA94F"/>
                </a:solidFill>
                <a:latin typeface="+mn-lt"/>
              </a:rPr>
              <a:t>dataset</a:t>
            </a:r>
            <a:endParaRPr lang="es-ES" dirty="0">
              <a:solidFill>
                <a:srgbClr val="D4D4D4"/>
              </a:solidFill>
              <a:latin typeface="+mn-lt"/>
            </a:endParaRPr>
          </a:p>
          <a:p>
            <a:r>
              <a:rPr lang="es-ES" dirty="0" err="1">
                <a:solidFill>
                  <a:srgbClr val="D4D4D4"/>
                </a:solidFill>
                <a:latin typeface="+mn-lt"/>
              </a:rPr>
              <a:t>boston</a:t>
            </a:r>
            <a:r>
              <a:rPr lang="es-ES" dirty="0">
                <a:solidFill>
                  <a:srgbClr val="DCDCDC"/>
                </a:solidFill>
                <a:latin typeface="+mn-lt"/>
              </a:rPr>
              <a:t>[</a:t>
            </a:r>
            <a:r>
              <a:rPr lang="es-ES" dirty="0">
                <a:solidFill>
                  <a:srgbClr val="CE9178"/>
                </a:solidFill>
                <a:latin typeface="+mn-lt"/>
              </a:rPr>
              <a:t>'</a:t>
            </a:r>
            <a:r>
              <a:rPr lang="es-ES" dirty="0" err="1">
                <a:solidFill>
                  <a:srgbClr val="CE9178"/>
                </a:solidFill>
                <a:latin typeface="+mn-lt"/>
              </a:rPr>
              <a:t>MEDV</a:t>
            </a:r>
            <a:r>
              <a:rPr lang="es-ES" dirty="0">
                <a:solidFill>
                  <a:srgbClr val="CE9178"/>
                </a:solidFill>
                <a:latin typeface="+mn-lt"/>
              </a:rPr>
              <a:t>'</a:t>
            </a:r>
            <a:r>
              <a:rPr lang="es-ES" dirty="0">
                <a:solidFill>
                  <a:srgbClr val="DCDCDC"/>
                </a:solidFill>
                <a:latin typeface="+mn-lt"/>
              </a:rPr>
              <a:t>]</a:t>
            </a:r>
            <a:r>
              <a:rPr lang="es-ES" dirty="0">
                <a:solidFill>
                  <a:srgbClr val="D4D4D4"/>
                </a:solidFill>
                <a:latin typeface="+mn-lt"/>
              </a:rPr>
              <a:t> = </a:t>
            </a:r>
            <a:r>
              <a:rPr lang="es-ES" dirty="0" err="1">
                <a:solidFill>
                  <a:srgbClr val="D4D4D4"/>
                </a:solidFill>
                <a:latin typeface="+mn-lt"/>
              </a:rPr>
              <a:t>boston_dataset.target</a:t>
            </a:r>
            <a:endParaRPr lang="es-ES" dirty="0">
              <a:solidFill>
                <a:srgbClr val="D4D4D4"/>
              </a:solidFill>
              <a:latin typeface="+mn-lt"/>
            </a:endParaRPr>
          </a:p>
        </p:txBody>
      </p:sp>
    </p:spTree>
    <p:extLst>
      <p:ext uri="{BB962C8B-B14F-4D97-AF65-F5344CB8AC3E}">
        <p14:creationId xmlns:p14="http://schemas.microsoft.com/office/powerpoint/2010/main" val="2911130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705197"/>
            <a:ext cx="12192000" cy="4278054"/>
          </a:xfrm>
          <a:prstGeom prst="rect">
            <a:avLst/>
          </a:prstGeom>
          <a:noFill/>
          <a:ln>
            <a:noFill/>
          </a:ln>
        </p:spPr>
        <p:txBody>
          <a:bodyPr spcFirstLastPara="1" wrap="square" lIns="91425" tIns="45700" rIns="91425" bIns="45700" anchor="t" anchorCtr="0">
            <a:spAutoFit/>
          </a:bodyPr>
          <a:lstStyle/>
          <a:p>
            <a:pPr>
              <a:buSzPts val="1800"/>
            </a:pPr>
            <a:r>
              <a:rPr lang="es-CO" sz="2800" b="1" dirty="0">
                <a:solidFill>
                  <a:srgbClr val="212121"/>
                </a:solidFill>
                <a:latin typeface="+mn-lt"/>
                <a:ea typeface="Calibri"/>
                <a:cs typeface="Calibri"/>
                <a:sym typeface="Calibri"/>
              </a:rPr>
              <a:t>P1Tx-1:</a:t>
            </a:r>
            <a:r>
              <a:rPr lang="es-CO" sz="2800" b="1" dirty="0">
                <a:solidFill>
                  <a:schemeClr val="dk1"/>
                </a:solidFill>
                <a:latin typeface="+mn-lt"/>
                <a:ea typeface="Calibri"/>
                <a:cs typeface="Calibri"/>
                <a:sym typeface="Calibri"/>
              </a:rPr>
              <a:t> Analizando los datos del </a:t>
            </a:r>
            <a:r>
              <a:rPr lang="es-CO" sz="2800" b="1" dirty="0" err="1">
                <a:solidFill>
                  <a:schemeClr val="dk1"/>
                </a:solidFill>
                <a:latin typeface="+mn-lt"/>
                <a:ea typeface="Calibri"/>
                <a:cs typeface="Calibri"/>
                <a:sym typeface="Calibri"/>
              </a:rPr>
              <a:t>dataset</a:t>
            </a:r>
            <a:r>
              <a:rPr lang="es-CO" sz="2800" b="1" dirty="0">
                <a:solidFill>
                  <a:schemeClr val="dk1"/>
                </a:solidFill>
                <a:latin typeface="+mn-lt"/>
                <a:ea typeface="Calibri"/>
                <a:cs typeface="Calibri"/>
                <a:sym typeface="Calibri"/>
              </a:rPr>
              <a:t>:</a:t>
            </a:r>
          </a:p>
          <a:p>
            <a:pPr>
              <a:buSzPts val="1800"/>
            </a:pPr>
            <a:endParaRPr lang="es-CO" sz="2800" b="1" dirty="0">
              <a:solidFill>
                <a:schemeClr val="dk1"/>
              </a:solidFill>
              <a:latin typeface="+mn-lt"/>
              <a:ea typeface="Calibri"/>
              <a:cs typeface="Calibri"/>
              <a:sym typeface="Calibri"/>
            </a:endParaRPr>
          </a:p>
          <a:p>
            <a:pPr algn="ctr">
              <a:buSzPts val="1800"/>
            </a:pPr>
            <a:r>
              <a:rPr lang="es-CO" sz="2800" dirty="0">
                <a:solidFill>
                  <a:schemeClr val="dk1"/>
                </a:solidFill>
                <a:latin typeface="+mn-lt"/>
                <a:ea typeface="Calibri"/>
                <a:cs typeface="Calibri"/>
                <a:sym typeface="Calibri"/>
              </a:rPr>
              <a:t>Usando pandas en  </a:t>
            </a:r>
            <a:r>
              <a:rPr lang="es-CO" sz="2800" dirty="0" err="1">
                <a:solidFill>
                  <a:schemeClr val="dk1"/>
                </a:solidFill>
                <a:latin typeface="+mn-lt"/>
                <a:ea typeface="Calibri"/>
                <a:cs typeface="Calibri"/>
                <a:sym typeface="Calibri"/>
              </a:rPr>
              <a:t>LOAD_BOSTON</a:t>
            </a:r>
            <a:r>
              <a:rPr lang="es-CO" sz="2800" dirty="0">
                <a:solidFill>
                  <a:schemeClr val="dk1"/>
                </a:solidFill>
                <a:latin typeface="+mn-lt"/>
                <a:ea typeface="Calibri"/>
                <a:cs typeface="Calibri"/>
                <a:sym typeface="Calibri"/>
              </a:rPr>
              <a:t>, determine (15 minutos)</a:t>
            </a:r>
            <a:endParaRPr dirty="0">
              <a:latin typeface="+mn-lt"/>
            </a:endParaRPr>
          </a:p>
          <a:p>
            <a:pPr>
              <a:buSzPts val="1800"/>
            </a:pPr>
            <a:endParaRPr sz="2000" dirty="0">
              <a:latin typeface="+mn-lt"/>
              <a:ea typeface="Calibri"/>
              <a:cs typeface="Calibri"/>
              <a:sym typeface="Calibri"/>
            </a:endParaRPr>
          </a:p>
          <a:p>
            <a:pPr marL="285750" indent="-285750">
              <a:buClr>
                <a:schemeClr val="dk1"/>
              </a:buClr>
              <a:buSzPts val="1800"/>
              <a:buFont typeface="Arial"/>
              <a:buChar char="•"/>
            </a:pPr>
            <a:r>
              <a:rPr lang="es-CO" sz="2800" dirty="0">
                <a:solidFill>
                  <a:schemeClr val="dk1"/>
                </a:solidFill>
                <a:latin typeface="+mn-lt"/>
                <a:ea typeface="Calibri"/>
                <a:cs typeface="Calibri"/>
                <a:sym typeface="Calibri"/>
              </a:rPr>
              <a:t>Cuantos registros tiene el </a:t>
            </a:r>
            <a:r>
              <a:rPr lang="es-CO" sz="2800" dirty="0" err="1">
                <a:solidFill>
                  <a:schemeClr val="dk1"/>
                </a:solidFill>
                <a:latin typeface="+mn-lt"/>
                <a:ea typeface="Calibri"/>
                <a:cs typeface="Calibri"/>
                <a:sym typeface="Calibri"/>
              </a:rPr>
              <a:t>dataset</a:t>
            </a:r>
            <a:r>
              <a:rPr lang="es-CO" sz="2800" dirty="0">
                <a:solidFill>
                  <a:schemeClr val="dk1"/>
                </a:solidFill>
                <a:latin typeface="+mn-lt"/>
                <a:ea typeface="Calibri"/>
                <a:cs typeface="Calibri"/>
                <a:sym typeface="Calibri"/>
              </a:rPr>
              <a:t> (</a:t>
            </a:r>
            <a:r>
              <a:rPr lang="es-CO" sz="2800" dirty="0" err="1">
                <a:solidFill>
                  <a:schemeClr val="dk1"/>
                </a:solidFill>
                <a:latin typeface="+mn-lt"/>
                <a:ea typeface="Calibri"/>
                <a:cs typeface="Calibri"/>
                <a:sym typeface="Calibri"/>
              </a:rPr>
              <a:t>rows</a:t>
            </a:r>
            <a:r>
              <a:rPr lang="es-CO" sz="2800" dirty="0">
                <a:solidFill>
                  <a:schemeClr val="dk1"/>
                </a:solidFill>
                <a:latin typeface="+mn-lt"/>
                <a:ea typeface="Calibri"/>
                <a:cs typeface="Calibri"/>
                <a:sym typeface="Calibri"/>
              </a:rPr>
              <a:t>)</a:t>
            </a:r>
            <a:endParaRPr sz="2800" dirty="0">
              <a:solidFill>
                <a:schemeClr val="dk1"/>
              </a:solidFill>
              <a:latin typeface="+mn-lt"/>
              <a:ea typeface="Calibri"/>
              <a:cs typeface="Calibri"/>
              <a:sym typeface="Calibri"/>
            </a:endParaRPr>
          </a:p>
          <a:p>
            <a:pPr marL="285750" indent="-171450">
              <a:buClr>
                <a:schemeClr val="dk1"/>
              </a:buClr>
              <a:buSzPts val="1800"/>
            </a:pPr>
            <a:endParaRPr sz="2800" dirty="0">
              <a:solidFill>
                <a:schemeClr val="dk1"/>
              </a:solidFill>
              <a:latin typeface="+mn-lt"/>
              <a:ea typeface="Calibri"/>
              <a:cs typeface="Calibri"/>
              <a:sym typeface="Calibri"/>
            </a:endParaRPr>
          </a:p>
          <a:p>
            <a:pPr marL="285750" indent="-285750">
              <a:buClr>
                <a:schemeClr val="dk1"/>
              </a:buClr>
              <a:buSzPts val="1800"/>
              <a:buFont typeface="Arial"/>
              <a:buChar char="•"/>
            </a:pPr>
            <a:r>
              <a:rPr lang="es-CO" sz="2800" dirty="0">
                <a:solidFill>
                  <a:schemeClr val="dk1"/>
                </a:solidFill>
                <a:latin typeface="+mn-lt"/>
                <a:ea typeface="Calibri"/>
                <a:cs typeface="Calibri"/>
                <a:sym typeface="Calibri"/>
              </a:rPr>
              <a:t>Cuántos datos tiene cada registro (</a:t>
            </a:r>
            <a:r>
              <a:rPr lang="es-CO" sz="2800" dirty="0" err="1">
                <a:solidFill>
                  <a:schemeClr val="dk1"/>
                </a:solidFill>
                <a:latin typeface="+mn-lt"/>
                <a:ea typeface="Calibri"/>
                <a:cs typeface="Calibri"/>
                <a:sym typeface="Calibri"/>
              </a:rPr>
              <a:t>columns</a:t>
            </a:r>
            <a:r>
              <a:rPr lang="es-CO" sz="2800" dirty="0">
                <a:solidFill>
                  <a:schemeClr val="dk1"/>
                </a:solidFill>
                <a:latin typeface="+mn-lt"/>
                <a:ea typeface="Calibri"/>
                <a:cs typeface="Calibri"/>
                <a:sym typeface="Calibri"/>
              </a:rPr>
              <a:t>)</a:t>
            </a:r>
          </a:p>
          <a:p>
            <a:pPr marL="285750" indent="-285750">
              <a:buClr>
                <a:schemeClr val="dk1"/>
              </a:buClr>
              <a:buSzPts val="1800"/>
              <a:buFont typeface="Arial"/>
              <a:buChar char="•"/>
            </a:pPr>
            <a:endParaRPr lang="es-CO" sz="2800" dirty="0">
              <a:solidFill>
                <a:schemeClr val="dk1"/>
              </a:solidFill>
              <a:latin typeface="+mn-lt"/>
              <a:cs typeface="Calibri"/>
              <a:sym typeface="Calibri"/>
            </a:endParaRPr>
          </a:p>
          <a:p>
            <a:pPr marL="285750" indent="-285750">
              <a:buClr>
                <a:schemeClr val="dk1"/>
              </a:buClr>
              <a:buSzPts val="1800"/>
              <a:buFont typeface="Arial"/>
              <a:buChar char="•"/>
            </a:pPr>
            <a:r>
              <a:rPr lang="es-CO" sz="2800" dirty="0">
                <a:solidFill>
                  <a:schemeClr val="dk1"/>
                </a:solidFill>
                <a:latin typeface="+mn-lt"/>
                <a:cs typeface="Calibri"/>
                <a:sym typeface="Calibri"/>
              </a:rPr>
              <a:t>Hay datos nulos (</a:t>
            </a:r>
            <a:r>
              <a:rPr lang="es-CO" sz="2800" dirty="0" err="1">
                <a:solidFill>
                  <a:schemeClr val="dk1"/>
                </a:solidFill>
                <a:latin typeface="+mn-lt"/>
                <a:cs typeface="Calibri"/>
                <a:sym typeface="Calibri"/>
              </a:rPr>
              <a:t>null</a:t>
            </a:r>
            <a:r>
              <a:rPr lang="es-CO" sz="2800" dirty="0">
                <a:solidFill>
                  <a:schemeClr val="dk1"/>
                </a:solidFill>
                <a:latin typeface="+mn-lt"/>
                <a:cs typeface="Calibri"/>
                <a:sym typeface="Calibri"/>
              </a:rPr>
              <a:t>) en el </a:t>
            </a:r>
            <a:r>
              <a:rPr lang="es-CO" sz="2800" dirty="0" err="1">
                <a:solidFill>
                  <a:schemeClr val="dk1"/>
                </a:solidFill>
                <a:latin typeface="+mn-lt"/>
                <a:cs typeface="Calibri"/>
                <a:sym typeface="Calibri"/>
              </a:rPr>
              <a:t>dataset</a:t>
            </a:r>
            <a:r>
              <a:rPr lang="es-CO" sz="2800" dirty="0">
                <a:solidFill>
                  <a:schemeClr val="dk1"/>
                </a:solidFill>
                <a:latin typeface="+mn-lt"/>
                <a:cs typeface="Calibri"/>
                <a:sym typeface="Calibri"/>
              </a:rPr>
              <a:t>?</a:t>
            </a:r>
            <a:endParaRPr sz="2800" dirty="0">
              <a:solidFill>
                <a:srgbClr val="212121"/>
              </a:solidFill>
              <a:latin typeface="+mn-lt"/>
              <a:ea typeface="Calibri"/>
              <a:cs typeface="Calibri"/>
              <a:sym typeface="Calibri"/>
            </a:endParaRPr>
          </a:p>
          <a:p>
            <a:pPr>
              <a:buSzPts val="1800"/>
            </a:pPr>
            <a:endParaRPr sz="2800" dirty="0">
              <a:solidFill>
                <a:schemeClr val="dk1"/>
              </a:solidFill>
              <a:latin typeface="+mn-lt"/>
              <a:ea typeface="Calibri"/>
              <a:cs typeface="Calibri"/>
              <a:sym typeface="Calibri"/>
            </a:endParaRP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705197"/>
            <a:ext cx="12192000" cy="800179"/>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6: Graficando los datos del </a:t>
            </a:r>
            <a:r>
              <a:rPr lang="es-ES" sz="1600" b="1" i="1" u="sng" dirty="0" err="1">
                <a:latin typeface="+mn-lt"/>
                <a:cs typeface="Calibri"/>
                <a:sym typeface="Calibri"/>
              </a:rPr>
              <a:t>dataset</a:t>
            </a:r>
            <a:endParaRPr lang="es-ES" sz="1600" b="1" i="1" u="sng" dirty="0">
              <a:latin typeface="+mn-lt"/>
              <a:cs typeface="Calibri"/>
              <a:sym typeface="Calibri"/>
            </a:endParaRPr>
          </a:p>
          <a:p>
            <a:pPr lvl="0">
              <a:buSzPts val="1800"/>
            </a:pPr>
            <a:endParaRPr lang="es-ES" sz="1600" b="1" i="1" u="sng" dirty="0">
              <a:latin typeface="+mn-lt"/>
              <a:cs typeface="Calibri"/>
              <a:sym typeface="Calibri"/>
            </a:endParaRPr>
          </a:p>
          <a:p>
            <a:pPr lvl="0">
              <a:buSzPts val="1800"/>
            </a:pPr>
            <a:r>
              <a:rPr lang="es-ES" dirty="0">
                <a:solidFill>
                  <a:schemeClr val="tx1"/>
                </a:solidFill>
                <a:latin typeface="+mn-lt"/>
                <a:cs typeface="Calibri" panose="020F0502020204030204" pitchFamily="34" charset="0"/>
              </a:rPr>
              <a:t>Primero revisemos la distribución de la variable de destino (target), para garantizar al distribución de los valores</a:t>
            </a: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2" name="Rectángulo 1">
            <a:extLst>
              <a:ext uri="{FF2B5EF4-FFF2-40B4-BE49-F238E27FC236}">
                <a16:creationId xmlns:a16="http://schemas.microsoft.com/office/drawing/2014/main" id="{963F8712-61BF-4DFB-9DE7-EA7E4DB22B0D}"/>
              </a:ext>
            </a:extLst>
          </p:cNvPr>
          <p:cNvSpPr/>
          <p:nvPr/>
        </p:nvSpPr>
        <p:spPr>
          <a:xfrm>
            <a:off x="703151" y="1598265"/>
            <a:ext cx="10794750" cy="738664"/>
          </a:xfrm>
          <a:prstGeom prst="rect">
            <a:avLst/>
          </a:prstGeom>
          <a:solidFill>
            <a:schemeClr val="tx1"/>
          </a:solidFill>
        </p:spPr>
        <p:txBody>
          <a:bodyPr wrap="square">
            <a:spAutoFit/>
          </a:bodyPr>
          <a:lstStyle/>
          <a:p>
            <a:r>
              <a:rPr lang="es-CO" dirty="0" err="1">
                <a:solidFill>
                  <a:srgbClr val="D4D4D4"/>
                </a:solidFill>
                <a:latin typeface="+mn-lt"/>
              </a:rPr>
              <a:t>sns.set</a:t>
            </a:r>
            <a:r>
              <a:rPr lang="es-CO" dirty="0">
                <a:solidFill>
                  <a:srgbClr val="DCDCDC"/>
                </a:solidFill>
                <a:latin typeface="+mn-lt"/>
              </a:rPr>
              <a:t>(</a:t>
            </a:r>
            <a:r>
              <a:rPr lang="es-CO" dirty="0" err="1">
                <a:solidFill>
                  <a:srgbClr val="D4D4D4"/>
                </a:solidFill>
                <a:latin typeface="+mn-lt"/>
              </a:rPr>
              <a:t>rc</a:t>
            </a:r>
            <a:r>
              <a:rPr lang="es-CO" dirty="0">
                <a:solidFill>
                  <a:srgbClr val="D4D4D4"/>
                </a:solidFill>
                <a:latin typeface="+mn-lt"/>
              </a:rPr>
              <a:t>=</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figure.figsize</a:t>
            </a:r>
            <a:r>
              <a:rPr lang="es-CO" dirty="0">
                <a:solidFill>
                  <a:srgbClr val="CE9178"/>
                </a:solidFill>
                <a:latin typeface="+mn-lt"/>
              </a:rPr>
              <a:t>'</a:t>
            </a:r>
            <a:r>
              <a:rPr lang="es-CO" dirty="0">
                <a:solidFill>
                  <a:srgbClr val="DCDCDC"/>
                </a:solidFill>
                <a:latin typeface="+mn-lt"/>
              </a:rPr>
              <a:t>:(</a:t>
            </a:r>
            <a:r>
              <a:rPr lang="es-CO" dirty="0">
                <a:solidFill>
                  <a:srgbClr val="B5CEA8"/>
                </a:solidFill>
                <a:latin typeface="+mn-lt"/>
              </a:rPr>
              <a:t>11.7</a:t>
            </a:r>
            <a:r>
              <a:rPr lang="es-CO" dirty="0">
                <a:solidFill>
                  <a:srgbClr val="DCDCDC"/>
                </a:solidFill>
                <a:latin typeface="+mn-lt"/>
              </a:rPr>
              <a:t>,</a:t>
            </a:r>
            <a:r>
              <a:rPr lang="es-CO" dirty="0">
                <a:solidFill>
                  <a:srgbClr val="B5CEA8"/>
                </a:solidFill>
                <a:latin typeface="+mn-lt"/>
              </a:rPr>
              <a:t>8.27</a:t>
            </a:r>
            <a:r>
              <a:rPr lang="es-CO" dirty="0">
                <a:solidFill>
                  <a:srgbClr val="DCDCDC"/>
                </a:solidFill>
                <a:latin typeface="+mn-lt"/>
              </a:rPr>
              <a:t>)})</a:t>
            </a:r>
            <a:r>
              <a:rPr lang="es-CO" dirty="0">
                <a:solidFill>
                  <a:srgbClr val="D4D4D4"/>
                </a:solidFill>
                <a:latin typeface="+mn-lt"/>
              </a:rPr>
              <a:t>  </a:t>
            </a:r>
            <a:r>
              <a:rPr lang="es-CO" dirty="0">
                <a:solidFill>
                  <a:srgbClr val="6AA94F"/>
                </a:solidFill>
                <a:latin typeface="+mn-lt"/>
              </a:rPr>
              <a:t>#tamaño del grafico</a:t>
            </a:r>
            <a:endParaRPr lang="es-CO" dirty="0">
              <a:solidFill>
                <a:srgbClr val="D4D4D4"/>
              </a:solidFill>
              <a:latin typeface="+mn-lt"/>
            </a:endParaRPr>
          </a:p>
          <a:p>
            <a:r>
              <a:rPr lang="es-CO" dirty="0" err="1">
                <a:solidFill>
                  <a:srgbClr val="D4D4D4"/>
                </a:solidFill>
                <a:latin typeface="+mn-lt"/>
              </a:rPr>
              <a:t>sns.distplot</a:t>
            </a:r>
            <a:r>
              <a:rPr lang="es-CO" dirty="0">
                <a:solidFill>
                  <a:srgbClr val="DCDCDC"/>
                </a:solidFill>
                <a:latin typeface="+mn-lt"/>
              </a:rPr>
              <a:t>(</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MEDV</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a:solidFill>
                  <a:srgbClr val="6AA94F"/>
                </a:solidFill>
                <a:latin typeface="+mn-lt"/>
              </a:rPr>
              <a:t>#agregamos los datos</a:t>
            </a:r>
            <a:endParaRPr lang="es-CO" dirty="0">
              <a:solidFill>
                <a:srgbClr val="D4D4D4"/>
              </a:solidFill>
              <a:latin typeface="+mn-lt"/>
            </a:endParaRPr>
          </a:p>
          <a:p>
            <a:r>
              <a:rPr lang="es-CO" dirty="0" err="1">
                <a:solidFill>
                  <a:srgbClr val="D4D4D4"/>
                </a:solidFill>
                <a:latin typeface="+mn-lt"/>
              </a:rPr>
              <a:t>plt.show</a:t>
            </a:r>
            <a:r>
              <a:rPr lang="es-CO" dirty="0">
                <a:solidFill>
                  <a:srgbClr val="DCDCDC"/>
                </a:solidFill>
                <a:latin typeface="+mn-lt"/>
              </a:rPr>
              <a:t>()</a:t>
            </a:r>
            <a:r>
              <a:rPr lang="es-CO" dirty="0">
                <a:solidFill>
                  <a:srgbClr val="D4D4D4"/>
                </a:solidFill>
                <a:latin typeface="+mn-lt"/>
              </a:rPr>
              <a:t>                                  </a:t>
            </a:r>
            <a:r>
              <a:rPr lang="es-CO" dirty="0">
                <a:solidFill>
                  <a:srgbClr val="6AA94F"/>
                </a:solidFill>
                <a:latin typeface="+mn-lt"/>
              </a:rPr>
              <a:t>#visualizamos el grafico</a:t>
            </a:r>
            <a:endParaRPr lang="es-CO" dirty="0">
              <a:solidFill>
                <a:srgbClr val="D4D4D4"/>
              </a:solidFill>
              <a:latin typeface="+mn-lt"/>
            </a:endParaRPr>
          </a:p>
        </p:txBody>
      </p:sp>
      <p:pic>
        <p:nvPicPr>
          <p:cNvPr id="3" name="Imagen 2">
            <a:extLst>
              <a:ext uri="{FF2B5EF4-FFF2-40B4-BE49-F238E27FC236}">
                <a16:creationId xmlns:a16="http://schemas.microsoft.com/office/drawing/2014/main" id="{F8FC8E3E-701B-4F48-81E0-5F580B60D1E5}"/>
              </a:ext>
            </a:extLst>
          </p:cNvPr>
          <p:cNvPicPr>
            <a:picLocks noChangeAspect="1"/>
          </p:cNvPicPr>
          <p:nvPr/>
        </p:nvPicPr>
        <p:blipFill>
          <a:blip r:embed="rId3"/>
          <a:stretch>
            <a:fillRect/>
          </a:stretch>
        </p:blipFill>
        <p:spPr>
          <a:xfrm>
            <a:off x="778599" y="2429818"/>
            <a:ext cx="4605148" cy="3254814"/>
          </a:xfrm>
          <a:prstGeom prst="rect">
            <a:avLst/>
          </a:prstGeom>
        </p:spPr>
      </p:pic>
      <p:sp>
        <p:nvSpPr>
          <p:cNvPr id="5" name="Rectángulo 4">
            <a:extLst>
              <a:ext uri="{FF2B5EF4-FFF2-40B4-BE49-F238E27FC236}">
                <a16:creationId xmlns:a16="http://schemas.microsoft.com/office/drawing/2014/main" id="{3BD52C3D-E993-4BB1-97BA-258DD13DF30F}"/>
              </a:ext>
            </a:extLst>
          </p:cNvPr>
          <p:cNvSpPr/>
          <p:nvPr/>
        </p:nvSpPr>
        <p:spPr>
          <a:xfrm>
            <a:off x="5681485" y="3734059"/>
            <a:ext cx="5146459" cy="923330"/>
          </a:xfrm>
          <a:prstGeom prst="rect">
            <a:avLst/>
          </a:prstGeom>
        </p:spPr>
        <p:txBody>
          <a:bodyPr wrap="square">
            <a:spAutoFit/>
          </a:bodyPr>
          <a:lstStyle/>
          <a:p>
            <a:pPr algn="just"/>
            <a:r>
              <a:rPr lang="es-ES" sz="1800" dirty="0">
                <a:solidFill>
                  <a:srgbClr val="292929"/>
                </a:solidFill>
                <a:latin typeface="+mn-lt"/>
              </a:rPr>
              <a:t>Los valores se distribuyen normalmente con pocos valores atípicos (</a:t>
            </a:r>
            <a:r>
              <a:rPr lang="es-ES" sz="1800" i="1" dirty="0">
                <a:solidFill>
                  <a:srgbClr val="292929"/>
                </a:solidFill>
                <a:latin typeface="+mn-lt"/>
              </a:rPr>
              <a:t>la única diferencia fuerte es con 50</a:t>
            </a:r>
            <a:r>
              <a:rPr lang="es-ES" sz="1800" dirty="0">
                <a:solidFill>
                  <a:srgbClr val="292929"/>
                </a:solidFill>
                <a:latin typeface="+mn-lt"/>
              </a:rPr>
              <a:t>)</a:t>
            </a:r>
            <a:endParaRPr lang="es-CO" sz="1800" dirty="0">
              <a:latin typeface="+mn-lt"/>
            </a:endParaRPr>
          </a:p>
        </p:txBody>
      </p:sp>
    </p:spTree>
    <p:extLst>
      <p:ext uri="{BB962C8B-B14F-4D97-AF65-F5344CB8AC3E}">
        <p14:creationId xmlns:p14="http://schemas.microsoft.com/office/powerpoint/2010/main" val="379629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4"/>
          <p:cNvSpPr txBox="1"/>
          <p:nvPr/>
        </p:nvSpPr>
        <p:spPr>
          <a:xfrm>
            <a:off x="126749" y="1338879"/>
            <a:ext cx="12065251" cy="4031833"/>
          </a:xfrm>
          <a:prstGeom prst="rect">
            <a:avLst/>
          </a:prstGeom>
          <a:noFill/>
          <a:ln>
            <a:noFill/>
          </a:ln>
        </p:spPr>
        <p:txBody>
          <a:bodyPr spcFirstLastPara="1" wrap="square" lIns="91425" tIns="45700" rIns="91425" bIns="45700" anchor="t" anchorCtr="0">
            <a:spAutoFit/>
          </a:bodyPr>
          <a:lstStyle/>
          <a:p>
            <a:pPr>
              <a:buSzPts val="2400"/>
            </a:pPr>
            <a:r>
              <a:rPr lang="es-CO" sz="3200" b="1" dirty="0">
                <a:solidFill>
                  <a:schemeClr val="dk1"/>
                </a:solidFill>
                <a:latin typeface="Arial" panose="020B0604020202020204" pitchFamily="34" charset="0"/>
                <a:ea typeface="Calibri"/>
                <a:cs typeface="Arial" panose="020B0604020202020204" pitchFamily="34" charset="0"/>
                <a:sym typeface="Calibri"/>
              </a:rPr>
              <a:t>P1Tx_caricatura (Taller fuera de clase): </a:t>
            </a:r>
            <a:endParaRPr sz="3200" dirty="0">
              <a:latin typeface="Arial" panose="020B0604020202020204" pitchFamily="34" charset="0"/>
              <a:ea typeface="Calibri"/>
              <a:cs typeface="Arial" panose="020B0604020202020204" pitchFamily="34" charset="0"/>
              <a:sym typeface="Calibri"/>
            </a:endParaRPr>
          </a:p>
          <a:p>
            <a:pPr>
              <a:buSzPts val="1800"/>
            </a:pPr>
            <a:endParaRPr sz="3200" b="1" dirty="0">
              <a:solidFill>
                <a:schemeClr val="dk1"/>
              </a:solidFill>
              <a:latin typeface="Arial" panose="020B0604020202020204" pitchFamily="34" charset="0"/>
              <a:ea typeface="Calibri"/>
              <a:cs typeface="Arial" panose="020B0604020202020204" pitchFamily="34" charset="0"/>
              <a:sym typeface="Calibri"/>
            </a:endParaRPr>
          </a:p>
          <a:p>
            <a:pPr>
              <a:buSzPts val="1800"/>
            </a:pPr>
            <a:r>
              <a:rPr lang="es-CO" sz="3200" dirty="0">
                <a:solidFill>
                  <a:schemeClr val="dk1"/>
                </a:solidFill>
                <a:latin typeface="Arial" panose="020B0604020202020204" pitchFamily="34" charset="0"/>
                <a:ea typeface="Calibri"/>
                <a:cs typeface="Arial" panose="020B0604020202020204" pitchFamily="34" charset="0"/>
                <a:sym typeface="Calibri"/>
              </a:rPr>
              <a:t>Leer los capítulos 1, 2, 3 y 8 del documento “</a:t>
            </a:r>
            <a:r>
              <a:rPr lang="es-CO" sz="3200" b="1" dirty="0">
                <a:solidFill>
                  <a:schemeClr val="dk1"/>
                </a:solidFill>
                <a:latin typeface="Arial" panose="020B0604020202020204" pitchFamily="34" charset="0"/>
                <a:ea typeface="Calibri"/>
                <a:cs typeface="Arial" panose="020B0604020202020204" pitchFamily="34" charset="0"/>
                <a:sym typeface="Calibri"/>
              </a:rPr>
              <a:t>Como crear una mente</a:t>
            </a:r>
            <a:r>
              <a:rPr lang="es-CO" sz="3200" dirty="0">
                <a:solidFill>
                  <a:schemeClr val="dk1"/>
                </a:solidFill>
                <a:latin typeface="Arial" panose="020B0604020202020204" pitchFamily="34" charset="0"/>
                <a:ea typeface="Calibri"/>
                <a:cs typeface="Arial" panose="020B0604020202020204" pitchFamily="34" charset="0"/>
                <a:sym typeface="Calibri"/>
              </a:rPr>
              <a:t>” de Ray </a:t>
            </a:r>
            <a:r>
              <a:rPr lang="es-CO" sz="3200" dirty="0" err="1">
                <a:solidFill>
                  <a:schemeClr val="dk1"/>
                </a:solidFill>
                <a:latin typeface="Arial" panose="020B0604020202020204" pitchFamily="34" charset="0"/>
                <a:ea typeface="Calibri"/>
                <a:cs typeface="Arial" panose="020B0604020202020204" pitchFamily="34" charset="0"/>
                <a:sym typeface="Calibri"/>
              </a:rPr>
              <a:t>Kurzweil</a:t>
            </a:r>
            <a:r>
              <a:rPr lang="es-CO" sz="3200" dirty="0">
                <a:solidFill>
                  <a:schemeClr val="dk1"/>
                </a:solidFill>
                <a:latin typeface="Arial" panose="020B0604020202020204" pitchFamily="34" charset="0"/>
                <a:ea typeface="Calibri"/>
                <a:cs typeface="Arial" panose="020B0604020202020204" pitchFamily="34" charset="0"/>
                <a:sym typeface="Calibri"/>
              </a:rPr>
              <a:t>, y dibujar una caricatura, donde puedan sintetizar lo leído.</a:t>
            </a:r>
            <a:endParaRPr sz="1800" dirty="0">
              <a:latin typeface="Arial" panose="020B0604020202020204" pitchFamily="34" charset="0"/>
              <a:cs typeface="Arial" panose="020B0604020202020204" pitchFamily="34" charset="0"/>
            </a:endParaRPr>
          </a:p>
          <a:p>
            <a:pPr>
              <a:buSzPts val="1800"/>
            </a:pPr>
            <a:endParaRPr sz="3200" i="1" dirty="0">
              <a:solidFill>
                <a:schemeClr val="dk1"/>
              </a:solidFill>
              <a:latin typeface="Arial" panose="020B0604020202020204" pitchFamily="34" charset="0"/>
              <a:ea typeface="Calibri"/>
              <a:cs typeface="Arial" panose="020B0604020202020204" pitchFamily="34" charset="0"/>
              <a:sym typeface="Calibri"/>
            </a:endParaRPr>
          </a:p>
          <a:p>
            <a:pPr>
              <a:buSzPts val="1800"/>
            </a:pPr>
            <a:r>
              <a:rPr lang="es-CO" sz="3200" dirty="0">
                <a:solidFill>
                  <a:schemeClr val="dk1"/>
                </a:solidFill>
                <a:latin typeface="Arial" panose="020B0604020202020204" pitchFamily="34" charset="0"/>
                <a:ea typeface="Calibri"/>
                <a:cs typeface="Arial" panose="020B0604020202020204" pitchFamily="34" charset="0"/>
                <a:sym typeface="Calibri"/>
              </a:rPr>
              <a:t>El libro se encuentra en el campus virtual en la semana 1 sección “base documental”</a:t>
            </a:r>
            <a:endParaRPr sz="3200" dirty="0">
              <a:latin typeface="Arial" panose="020B0604020202020204" pitchFamily="34" charset="0"/>
              <a:ea typeface="Calibri"/>
              <a:cs typeface="Arial" panose="020B0604020202020204" pitchFamily="34" charset="0"/>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705197"/>
            <a:ext cx="12192000" cy="1015622"/>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6: Graficando los datos del </a:t>
            </a:r>
            <a:r>
              <a:rPr lang="es-ES" sz="1600" b="1" i="1" u="sng" dirty="0" err="1">
                <a:latin typeface="+mn-lt"/>
                <a:cs typeface="Calibri"/>
                <a:sym typeface="Calibri"/>
              </a:rPr>
              <a:t>dataset</a:t>
            </a:r>
            <a:r>
              <a:rPr lang="es-ES" sz="1600" b="1" i="1" u="sng" dirty="0">
                <a:latin typeface="+mn-lt"/>
                <a:cs typeface="Calibri"/>
                <a:sym typeface="Calibri"/>
              </a:rPr>
              <a:t> (matriz de correlación de características)</a:t>
            </a:r>
          </a:p>
          <a:p>
            <a:pPr lvl="0">
              <a:buSzPts val="1800"/>
            </a:pPr>
            <a:endParaRPr lang="es-ES" sz="1600" b="1" i="1" u="sng" dirty="0">
              <a:latin typeface="+mn-lt"/>
              <a:cs typeface="Calibri"/>
              <a:sym typeface="Calibri"/>
            </a:endParaRPr>
          </a:p>
          <a:p>
            <a:pPr lvl="0">
              <a:buSzPts val="1800"/>
            </a:pPr>
            <a:r>
              <a:rPr lang="es-ES" dirty="0">
                <a:solidFill>
                  <a:schemeClr val="tx1"/>
                </a:solidFill>
                <a:latin typeface="+mn-lt"/>
                <a:cs typeface="Calibri" panose="020F0502020204030204" pitchFamily="34" charset="0"/>
              </a:rPr>
              <a:t>para medir las relaciones lineales entre las variables y de esa forma determinar que valores son más </a:t>
            </a:r>
            <a:r>
              <a:rPr lang="es-ES" dirty="0" err="1">
                <a:solidFill>
                  <a:schemeClr val="tx1"/>
                </a:solidFill>
                <a:latin typeface="+mn-lt"/>
                <a:cs typeface="Calibri" panose="020F0502020204030204" pitchFamily="34" charset="0"/>
              </a:rPr>
              <a:t>practicos</a:t>
            </a:r>
            <a:r>
              <a:rPr lang="es-ES" dirty="0">
                <a:solidFill>
                  <a:schemeClr val="tx1"/>
                </a:solidFill>
                <a:latin typeface="+mn-lt"/>
                <a:cs typeface="Calibri" panose="020F0502020204030204" pitchFamily="34" charset="0"/>
              </a:rPr>
              <a:t> para entregar un modelo de regresión lineal.</a:t>
            </a: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5" name="Rectángulo 4">
            <a:extLst>
              <a:ext uri="{FF2B5EF4-FFF2-40B4-BE49-F238E27FC236}">
                <a16:creationId xmlns:a16="http://schemas.microsoft.com/office/drawing/2014/main" id="{3BD52C3D-E993-4BB1-97BA-258DD13DF30F}"/>
              </a:ext>
            </a:extLst>
          </p:cNvPr>
          <p:cNvSpPr/>
          <p:nvPr/>
        </p:nvSpPr>
        <p:spPr>
          <a:xfrm>
            <a:off x="5455148" y="3259662"/>
            <a:ext cx="6613120" cy="1754326"/>
          </a:xfrm>
          <a:prstGeom prst="rect">
            <a:avLst/>
          </a:prstGeom>
        </p:spPr>
        <p:txBody>
          <a:bodyPr wrap="square">
            <a:spAutoFit/>
          </a:bodyPr>
          <a:lstStyle/>
          <a:p>
            <a:pPr algn="just"/>
            <a:r>
              <a:rPr lang="es-ES" sz="1800" dirty="0">
                <a:solidFill>
                  <a:srgbClr val="292929"/>
                </a:solidFill>
                <a:latin typeface="+mn-lt"/>
              </a:rPr>
              <a:t>El coeficiente de correlación oscila entre -1 y 1. Si el valor está cerca de 1, significa que hay una fuerte correlación positiva entre las dos variables. </a:t>
            </a:r>
          </a:p>
          <a:p>
            <a:pPr algn="just"/>
            <a:endParaRPr lang="es-ES" sz="1800" dirty="0">
              <a:solidFill>
                <a:srgbClr val="292929"/>
              </a:solidFill>
              <a:latin typeface="+mn-lt"/>
            </a:endParaRPr>
          </a:p>
          <a:p>
            <a:pPr algn="just"/>
            <a:r>
              <a:rPr lang="es-ES" sz="1800" dirty="0">
                <a:solidFill>
                  <a:srgbClr val="292929"/>
                </a:solidFill>
                <a:latin typeface="+mn-lt"/>
              </a:rPr>
              <a:t>Cuando está cerca de -1, las variables tienen una fuerte correlación negativa.</a:t>
            </a:r>
            <a:endParaRPr lang="es-CO" sz="1800" dirty="0">
              <a:latin typeface="+mn-lt"/>
            </a:endParaRPr>
          </a:p>
        </p:txBody>
      </p:sp>
      <p:sp>
        <p:nvSpPr>
          <p:cNvPr id="6" name="Rectángulo 5">
            <a:extLst>
              <a:ext uri="{FF2B5EF4-FFF2-40B4-BE49-F238E27FC236}">
                <a16:creationId xmlns:a16="http://schemas.microsoft.com/office/drawing/2014/main" id="{51792D4E-FDC3-45DE-B176-8E31785EB6F0}"/>
              </a:ext>
            </a:extLst>
          </p:cNvPr>
          <p:cNvSpPr/>
          <p:nvPr/>
        </p:nvSpPr>
        <p:spPr>
          <a:xfrm>
            <a:off x="232371" y="1505376"/>
            <a:ext cx="11835897" cy="954107"/>
          </a:xfrm>
          <a:prstGeom prst="rect">
            <a:avLst/>
          </a:prstGeom>
          <a:solidFill>
            <a:schemeClr val="tx1"/>
          </a:solidFill>
        </p:spPr>
        <p:txBody>
          <a:bodyPr wrap="square">
            <a:spAutoFit/>
          </a:bodyPr>
          <a:lstStyle/>
          <a:p>
            <a:r>
              <a:rPr lang="es-CO" dirty="0">
                <a:solidFill>
                  <a:srgbClr val="6AA94F"/>
                </a:solidFill>
                <a:latin typeface="+mn-lt"/>
              </a:rPr>
              <a:t>#función de correlación de pandas (cercano a 1 es la mejor correlación, negativos la peor)</a:t>
            </a:r>
            <a:endParaRPr lang="es-CO" dirty="0">
              <a:solidFill>
                <a:srgbClr val="D4D4D4"/>
              </a:solidFill>
              <a:latin typeface="+mn-lt"/>
            </a:endParaRPr>
          </a:p>
          <a:p>
            <a:r>
              <a:rPr lang="es-CO" dirty="0" err="1">
                <a:solidFill>
                  <a:srgbClr val="D4D4D4"/>
                </a:solidFill>
                <a:latin typeface="+mn-lt"/>
              </a:rPr>
              <a:t>correlation_matrix</a:t>
            </a:r>
            <a:r>
              <a:rPr lang="es-CO" dirty="0">
                <a:solidFill>
                  <a:srgbClr val="D4D4D4"/>
                </a:solidFill>
                <a:latin typeface="+mn-lt"/>
              </a:rPr>
              <a:t> = </a:t>
            </a:r>
            <a:r>
              <a:rPr lang="es-CO" dirty="0" err="1">
                <a:solidFill>
                  <a:srgbClr val="D4D4D4"/>
                </a:solidFill>
                <a:latin typeface="+mn-lt"/>
              </a:rPr>
              <a:t>boston.corr</a:t>
            </a:r>
            <a:r>
              <a:rPr lang="es-CO" dirty="0">
                <a:solidFill>
                  <a:srgbClr val="DCDCDC"/>
                </a:solidFill>
                <a:latin typeface="+mn-lt"/>
              </a:rPr>
              <a:t>()</a:t>
            </a:r>
            <a:r>
              <a:rPr lang="es-CO" dirty="0">
                <a:solidFill>
                  <a:srgbClr val="D4D4D4"/>
                </a:solidFill>
                <a:latin typeface="+mn-lt"/>
              </a:rPr>
              <a:t>.</a:t>
            </a:r>
            <a:r>
              <a:rPr lang="es-CO" dirty="0">
                <a:solidFill>
                  <a:srgbClr val="DCDCAA"/>
                </a:solidFill>
                <a:latin typeface="+mn-lt"/>
              </a:rPr>
              <a:t>round</a:t>
            </a:r>
            <a:r>
              <a:rPr lang="es-CO" dirty="0">
                <a:solidFill>
                  <a:srgbClr val="DCDCDC"/>
                </a:solidFill>
                <a:latin typeface="+mn-lt"/>
              </a:rPr>
              <a:t>(</a:t>
            </a:r>
            <a:r>
              <a:rPr lang="es-CO" dirty="0">
                <a:solidFill>
                  <a:srgbClr val="B5CEA8"/>
                </a:solidFill>
                <a:latin typeface="+mn-lt"/>
              </a:rPr>
              <a:t>2</a:t>
            </a:r>
            <a:r>
              <a:rPr lang="es-CO" dirty="0">
                <a:solidFill>
                  <a:srgbClr val="DCDCDC"/>
                </a:solidFill>
                <a:latin typeface="+mn-lt"/>
              </a:rPr>
              <a:t>)</a:t>
            </a:r>
            <a:endParaRPr lang="es-CO" dirty="0">
              <a:solidFill>
                <a:srgbClr val="D4D4D4"/>
              </a:solidFill>
              <a:latin typeface="+mn-lt"/>
            </a:endParaRPr>
          </a:p>
          <a:p>
            <a:r>
              <a:rPr lang="es-CO" dirty="0">
                <a:solidFill>
                  <a:srgbClr val="6AA94F"/>
                </a:solidFill>
                <a:latin typeface="+mn-lt"/>
              </a:rPr>
              <a:t># </a:t>
            </a:r>
            <a:r>
              <a:rPr lang="es-CO" dirty="0" err="1">
                <a:solidFill>
                  <a:srgbClr val="6AA94F"/>
                </a:solidFill>
                <a:latin typeface="+mn-lt"/>
              </a:rPr>
              <a:t>annot</a:t>
            </a:r>
            <a:r>
              <a:rPr lang="es-CO" dirty="0">
                <a:solidFill>
                  <a:srgbClr val="6AA94F"/>
                </a:solidFill>
                <a:latin typeface="+mn-lt"/>
              </a:rPr>
              <a:t> = True (para imprimir los valores dentro del cuadrado)</a:t>
            </a:r>
            <a:endParaRPr lang="es-CO" dirty="0">
              <a:solidFill>
                <a:srgbClr val="D4D4D4"/>
              </a:solidFill>
              <a:latin typeface="+mn-lt"/>
            </a:endParaRPr>
          </a:p>
          <a:p>
            <a:r>
              <a:rPr lang="es-CO" dirty="0" err="1">
                <a:solidFill>
                  <a:srgbClr val="D4D4D4"/>
                </a:solidFill>
                <a:latin typeface="+mn-lt"/>
              </a:rPr>
              <a:t>sns.heatmap</a:t>
            </a:r>
            <a:r>
              <a:rPr lang="es-CO" dirty="0">
                <a:solidFill>
                  <a:srgbClr val="DCDCDC"/>
                </a:solidFill>
                <a:latin typeface="+mn-lt"/>
              </a:rPr>
              <a:t>(</a:t>
            </a:r>
            <a:r>
              <a:rPr lang="es-CO" dirty="0">
                <a:solidFill>
                  <a:srgbClr val="D4D4D4"/>
                </a:solidFill>
                <a:latin typeface="+mn-lt"/>
              </a:rPr>
              <a:t>data=</a:t>
            </a:r>
            <a:r>
              <a:rPr lang="es-CO" dirty="0" err="1">
                <a:solidFill>
                  <a:srgbClr val="D4D4D4"/>
                </a:solidFill>
                <a:latin typeface="+mn-lt"/>
              </a:rPr>
              <a:t>correlation_matrix</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annot</a:t>
            </a:r>
            <a:r>
              <a:rPr lang="es-CO" dirty="0">
                <a:solidFill>
                  <a:srgbClr val="D4D4D4"/>
                </a:solidFill>
                <a:latin typeface="+mn-lt"/>
              </a:rPr>
              <a:t>=</a:t>
            </a:r>
            <a:r>
              <a:rPr lang="es-CO" dirty="0">
                <a:solidFill>
                  <a:srgbClr val="569CD6"/>
                </a:solidFill>
                <a:latin typeface="+mn-lt"/>
              </a:rPr>
              <a:t>True</a:t>
            </a:r>
            <a:r>
              <a:rPr lang="es-CO" dirty="0">
                <a:solidFill>
                  <a:srgbClr val="DCDCDC"/>
                </a:solidFill>
                <a:latin typeface="+mn-lt"/>
              </a:rPr>
              <a:t>)</a:t>
            </a:r>
            <a:endParaRPr lang="es-CO" dirty="0">
              <a:solidFill>
                <a:srgbClr val="D4D4D4"/>
              </a:solidFill>
              <a:latin typeface="+mn-lt"/>
            </a:endParaRPr>
          </a:p>
        </p:txBody>
      </p:sp>
      <p:pic>
        <p:nvPicPr>
          <p:cNvPr id="7" name="Imagen 6">
            <a:extLst>
              <a:ext uri="{FF2B5EF4-FFF2-40B4-BE49-F238E27FC236}">
                <a16:creationId xmlns:a16="http://schemas.microsoft.com/office/drawing/2014/main" id="{45278114-B5EA-474A-A236-0E338E63F3FB}"/>
              </a:ext>
            </a:extLst>
          </p:cNvPr>
          <p:cNvPicPr>
            <a:picLocks noChangeAspect="1"/>
          </p:cNvPicPr>
          <p:nvPr/>
        </p:nvPicPr>
        <p:blipFill>
          <a:blip r:embed="rId3"/>
          <a:stretch>
            <a:fillRect/>
          </a:stretch>
        </p:blipFill>
        <p:spPr>
          <a:xfrm>
            <a:off x="443619" y="2503763"/>
            <a:ext cx="4700069" cy="3360137"/>
          </a:xfrm>
          <a:prstGeom prst="rect">
            <a:avLst/>
          </a:prstGeom>
        </p:spPr>
      </p:pic>
    </p:spTree>
    <p:extLst>
      <p:ext uri="{BB962C8B-B14F-4D97-AF65-F5344CB8AC3E}">
        <p14:creationId xmlns:p14="http://schemas.microsoft.com/office/powerpoint/2010/main" val="1560084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831946"/>
            <a:ext cx="12192000" cy="4524275"/>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7: Se</a:t>
            </a:r>
            <a:r>
              <a:rPr lang="es-ES" sz="1600" b="1" i="1" u="sng" dirty="0">
                <a:latin typeface="+mn-lt"/>
                <a:cs typeface="Calibri"/>
              </a:rPr>
              <a:t>leccionar las características que tienen una alta correlación</a:t>
            </a:r>
          </a:p>
          <a:p>
            <a:pPr lvl="0">
              <a:buSzPts val="1800"/>
            </a:pPr>
            <a:endParaRPr lang="es-ES" sz="1600" b="1" i="1" u="sng" dirty="0">
              <a:latin typeface="+mn-lt"/>
              <a:cs typeface="Calibri"/>
            </a:endParaRPr>
          </a:p>
          <a:p>
            <a:pPr lvl="0">
              <a:buSzPts val="1800"/>
            </a:pPr>
            <a:r>
              <a:rPr lang="es-ES" sz="1600" dirty="0">
                <a:latin typeface="+mn-lt"/>
                <a:cs typeface="Calibri"/>
              </a:rPr>
              <a:t>Se deben seleccionar aquellas características que tienen una alta correlación (ya se positiva o negativa) con nuestra variable de destino (</a:t>
            </a:r>
            <a:r>
              <a:rPr lang="es-ES" sz="1600" dirty="0" err="1">
                <a:latin typeface="+mn-lt"/>
                <a:cs typeface="Calibri"/>
              </a:rPr>
              <a:t>MEDV</a:t>
            </a:r>
            <a:r>
              <a:rPr lang="es-ES" sz="1600" dirty="0">
                <a:latin typeface="+mn-lt"/>
                <a:cs typeface="Calibri"/>
              </a:rPr>
              <a:t>). </a:t>
            </a:r>
          </a:p>
          <a:p>
            <a:pPr lvl="0">
              <a:buSzPts val="1800"/>
            </a:pPr>
            <a:endParaRPr lang="es-ES" sz="1600" dirty="0">
              <a:latin typeface="+mn-lt"/>
              <a:cs typeface="Calibri"/>
            </a:endParaRPr>
          </a:p>
          <a:p>
            <a:pPr lvl="0">
              <a:buSzPts val="1800"/>
            </a:pPr>
            <a:r>
              <a:rPr lang="es-ES" sz="1600" dirty="0">
                <a:latin typeface="+mn-lt"/>
                <a:cs typeface="Calibri"/>
              </a:rPr>
              <a:t>Entre 0.7 a 0.74 sea positivo o negativo:</a:t>
            </a:r>
          </a:p>
          <a:p>
            <a:pPr lvl="0" algn="ctr">
              <a:buSzPts val="1800"/>
            </a:pPr>
            <a:r>
              <a:rPr lang="es-ES" sz="1600" b="1" dirty="0" err="1">
                <a:latin typeface="+mn-lt"/>
                <a:cs typeface="Calibri"/>
              </a:rPr>
              <a:t>MEDV</a:t>
            </a:r>
            <a:r>
              <a:rPr lang="es-ES" sz="1600" b="1" dirty="0">
                <a:latin typeface="+mn-lt"/>
                <a:cs typeface="Calibri"/>
              </a:rPr>
              <a:t> 	&lt;-&gt;	</a:t>
            </a:r>
            <a:r>
              <a:rPr lang="es-ES" sz="1600" b="1" dirty="0" err="1">
                <a:latin typeface="+mn-lt"/>
                <a:cs typeface="Calibri"/>
              </a:rPr>
              <a:t>RM</a:t>
            </a:r>
            <a:endParaRPr lang="es-ES" sz="1600" b="1" dirty="0">
              <a:latin typeface="+mn-lt"/>
              <a:cs typeface="Calibri"/>
            </a:endParaRPr>
          </a:p>
          <a:p>
            <a:pPr lvl="0" algn="ctr">
              <a:buSzPts val="1800"/>
            </a:pPr>
            <a:r>
              <a:rPr lang="es-ES" sz="1600" b="1" dirty="0" err="1">
                <a:latin typeface="+mn-lt"/>
                <a:cs typeface="Calibri"/>
              </a:rPr>
              <a:t>MEDV</a:t>
            </a:r>
            <a:r>
              <a:rPr lang="es-ES" sz="1600" b="1" dirty="0">
                <a:latin typeface="+mn-lt"/>
                <a:cs typeface="Calibri"/>
              </a:rPr>
              <a:t>	&lt;-&gt;	</a:t>
            </a:r>
            <a:r>
              <a:rPr lang="es-ES" sz="1600" b="1" dirty="0" err="1">
                <a:latin typeface="+mn-lt"/>
                <a:cs typeface="Calibri"/>
              </a:rPr>
              <a:t>LSTAT</a:t>
            </a:r>
            <a:endParaRPr lang="es-ES" sz="1600" b="1" dirty="0">
              <a:latin typeface="+mn-lt"/>
              <a:cs typeface="Calibri"/>
            </a:endParaRPr>
          </a:p>
          <a:p>
            <a:pPr lvl="0">
              <a:buSzPts val="1800"/>
            </a:pPr>
            <a:r>
              <a:rPr lang="es-ES" sz="1600" dirty="0">
                <a:latin typeface="+mn-lt"/>
                <a:cs typeface="Calibri"/>
              </a:rPr>
              <a:t>Se deben descartar las características que tengan </a:t>
            </a:r>
            <a:r>
              <a:rPr lang="es-ES" sz="1600" dirty="0" err="1">
                <a:latin typeface="+mn-lt"/>
                <a:cs typeface="Calibri"/>
              </a:rPr>
              <a:t>multi-colinealidad</a:t>
            </a:r>
            <a:r>
              <a:rPr lang="es-ES" sz="1600" dirty="0">
                <a:latin typeface="+mn-lt"/>
                <a:cs typeface="Calibri"/>
              </a:rPr>
              <a:t> (correlación utópica que solo se podría dar en laboratorio), son aquellas que tengan valores superiores 0,74:</a:t>
            </a:r>
          </a:p>
          <a:p>
            <a:pPr lvl="0" algn="ctr">
              <a:buSzPts val="1800"/>
            </a:pPr>
            <a:r>
              <a:rPr lang="es-ES" sz="1600" b="1" dirty="0">
                <a:solidFill>
                  <a:srgbClr val="FF0000"/>
                </a:solidFill>
                <a:latin typeface="+mn-lt"/>
                <a:cs typeface="Calibri"/>
              </a:rPr>
              <a:t>RAD vs </a:t>
            </a:r>
            <a:r>
              <a:rPr lang="es-ES" sz="1600" b="1" dirty="0" err="1">
                <a:solidFill>
                  <a:srgbClr val="FF0000"/>
                </a:solidFill>
                <a:latin typeface="+mn-lt"/>
                <a:cs typeface="Calibri"/>
              </a:rPr>
              <a:t>TAX</a:t>
            </a:r>
            <a:r>
              <a:rPr lang="es-ES" sz="1600" b="1" dirty="0">
                <a:solidFill>
                  <a:srgbClr val="FF0000"/>
                </a:solidFill>
                <a:latin typeface="+mn-lt"/>
                <a:cs typeface="Calibri"/>
              </a:rPr>
              <a:t> </a:t>
            </a:r>
          </a:p>
          <a:p>
            <a:pPr lvl="0" algn="ctr">
              <a:buSzPts val="1800"/>
            </a:pPr>
            <a:r>
              <a:rPr lang="es-ES" sz="1600" b="1" dirty="0" err="1">
                <a:solidFill>
                  <a:srgbClr val="FF0000"/>
                </a:solidFill>
                <a:latin typeface="+mn-lt"/>
                <a:cs typeface="Calibri"/>
              </a:rPr>
              <a:t>DIS</a:t>
            </a:r>
            <a:r>
              <a:rPr lang="es-ES" sz="1600" b="1" dirty="0">
                <a:solidFill>
                  <a:srgbClr val="FF0000"/>
                </a:solidFill>
                <a:latin typeface="+mn-lt"/>
                <a:cs typeface="Calibri"/>
              </a:rPr>
              <a:t> vs AGE</a:t>
            </a:r>
          </a:p>
          <a:p>
            <a:pPr lvl="0">
              <a:buSzPts val="1800"/>
            </a:pPr>
            <a:endParaRPr lang="es-ES" sz="1600" dirty="0">
              <a:latin typeface="+mn-lt"/>
              <a:cs typeface="Calibri"/>
            </a:endParaRPr>
          </a:p>
          <a:p>
            <a:pPr lvl="0">
              <a:buSzPts val="1800"/>
            </a:pPr>
            <a:r>
              <a:rPr lang="es-ES" sz="1600" dirty="0">
                <a:latin typeface="+mn-lt"/>
                <a:cs typeface="Calibri"/>
              </a:rPr>
              <a:t>Usaremos un gráfico de dispersión para ver cómo estas características varían </a:t>
            </a:r>
          </a:p>
          <a:p>
            <a:pPr lvl="0">
              <a:buSzPts val="1800"/>
            </a:pPr>
            <a:endParaRPr lang="es-ES" sz="1600" dirty="0">
              <a:latin typeface="+mn-lt"/>
              <a:cs typeface="Calibri"/>
            </a:endParaRPr>
          </a:p>
          <a:p>
            <a:pPr algn="ctr">
              <a:buSzPts val="1800"/>
            </a:pPr>
            <a:r>
              <a:rPr lang="es-ES" sz="1600" b="1" dirty="0" err="1">
                <a:latin typeface="+mn-lt"/>
                <a:cs typeface="Calibri"/>
              </a:rPr>
              <a:t>RM</a:t>
            </a:r>
            <a:r>
              <a:rPr lang="es-ES" sz="1600" b="1" dirty="0">
                <a:latin typeface="+mn-lt"/>
                <a:cs typeface="Calibri"/>
              </a:rPr>
              <a:t> vs </a:t>
            </a:r>
            <a:r>
              <a:rPr lang="es-ES" sz="1600" b="1" dirty="0" err="1">
                <a:latin typeface="+mn-lt"/>
                <a:cs typeface="Calibri"/>
              </a:rPr>
              <a:t>MEDV</a:t>
            </a:r>
            <a:endParaRPr lang="es-ES" sz="1600" b="1" dirty="0">
              <a:latin typeface="+mn-lt"/>
              <a:cs typeface="Calibri"/>
            </a:endParaRPr>
          </a:p>
          <a:p>
            <a:pPr algn="ctr">
              <a:buSzPts val="1800"/>
            </a:pPr>
            <a:r>
              <a:rPr lang="es-ES" sz="1600" b="1" dirty="0" err="1">
                <a:latin typeface="+mn-lt"/>
                <a:cs typeface="Calibri"/>
              </a:rPr>
              <a:t>LSTAT</a:t>
            </a:r>
            <a:r>
              <a:rPr lang="es-ES" sz="1600" b="1" dirty="0">
                <a:latin typeface="+mn-lt"/>
                <a:cs typeface="Calibri"/>
              </a:rPr>
              <a:t> vs </a:t>
            </a:r>
            <a:r>
              <a:rPr lang="es-ES" sz="1600" b="1" dirty="0" err="1">
                <a:latin typeface="+mn-lt"/>
                <a:cs typeface="Calibri"/>
              </a:rPr>
              <a:t>MEDV</a:t>
            </a:r>
            <a:endParaRPr lang="es-ES" sz="1600" b="1" dirty="0">
              <a:latin typeface="+mn-lt"/>
              <a:cs typeface="Calibri"/>
            </a:endParaRPr>
          </a:p>
          <a:p>
            <a:pPr lvl="0">
              <a:buSzPts val="1800"/>
            </a:pPr>
            <a:endParaRPr lang="es-ES" sz="1600" dirty="0">
              <a:latin typeface="+mn-lt"/>
              <a:cs typeface="Calibri"/>
            </a:endParaRP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Tree>
    <p:extLst>
      <p:ext uri="{BB962C8B-B14F-4D97-AF65-F5344CB8AC3E}">
        <p14:creationId xmlns:p14="http://schemas.microsoft.com/office/powerpoint/2010/main" val="42771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831946"/>
            <a:ext cx="12192000" cy="584735"/>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Calibri"/>
                <a:cs typeface="Calibri"/>
                <a:sym typeface="Calibri"/>
              </a:rPr>
              <a:t>Paso 8: Graficando dispersión de variables DESCARTADAS</a:t>
            </a:r>
          </a:p>
          <a:p>
            <a:pPr lvl="0">
              <a:buSzPts val="1800"/>
            </a:pPr>
            <a:r>
              <a:rPr lang="es-ES" sz="1600" dirty="0">
                <a:latin typeface="Calibri"/>
                <a:cs typeface="Calibri"/>
                <a:sym typeface="Calibri"/>
              </a:rPr>
              <a:t>Para comprobar si es cierto grafiquemos también las que se descartan para ver como es la </a:t>
            </a:r>
            <a:r>
              <a:rPr lang="es-ES" sz="1600" dirty="0" err="1">
                <a:latin typeface="Calibri"/>
                <a:cs typeface="Calibri"/>
                <a:sym typeface="Calibri"/>
              </a:rPr>
              <a:t>corelacción</a:t>
            </a:r>
            <a:r>
              <a:rPr lang="es-ES" sz="1600" dirty="0">
                <a:latin typeface="Calibri"/>
                <a:cs typeface="Calibri"/>
                <a:sym typeface="Calibri"/>
              </a:rPr>
              <a:t> y por que se descartaron:</a:t>
            </a:r>
            <a:endParaRPr lang="es-ES" sz="1600" dirty="0">
              <a:latin typeface="Calibri"/>
              <a:cs typeface="Calibri"/>
            </a:endParaRP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Tahoma"/>
                <a:ea typeface="Tahoma"/>
                <a:cs typeface="Tahoma"/>
                <a:sym typeface="Tahoma"/>
              </a:rPr>
              <a:t>DATASET’S</a:t>
            </a:r>
            <a:r>
              <a:rPr lang="es-CO" sz="2400" b="1" dirty="0">
                <a:solidFill>
                  <a:schemeClr val="lt1"/>
                </a:solidFill>
                <a:latin typeface="Tahoma"/>
                <a:ea typeface="Tahoma"/>
                <a:cs typeface="Tahoma"/>
                <a:sym typeface="Tahoma"/>
              </a:rPr>
              <a:t> en </a:t>
            </a:r>
            <a:r>
              <a:rPr lang="es-CO" sz="2400" b="1" dirty="0" err="1">
                <a:solidFill>
                  <a:schemeClr val="lt1"/>
                </a:solidFill>
                <a:latin typeface="Tahoma"/>
                <a:ea typeface="Tahoma"/>
                <a:cs typeface="Tahoma"/>
                <a:sym typeface="Tahoma"/>
              </a:rPr>
              <a:t>Phyton</a:t>
            </a:r>
            <a:r>
              <a:rPr lang="es-CO" sz="2400" b="1" dirty="0">
                <a:solidFill>
                  <a:schemeClr val="lt1"/>
                </a:solidFill>
                <a:latin typeface="Tahoma"/>
                <a:ea typeface="Tahoma"/>
                <a:cs typeface="Tahoma"/>
                <a:sym typeface="Tahoma"/>
              </a:rPr>
              <a:t> – </a:t>
            </a:r>
            <a:r>
              <a:rPr lang="es-CO" sz="2400" b="1" dirty="0" err="1">
                <a:solidFill>
                  <a:schemeClr val="lt1"/>
                </a:solidFill>
                <a:latin typeface="Tahoma"/>
                <a:ea typeface="Tahoma"/>
                <a:cs typeface="Tahoma"/>
                <a:sym typeface="Tahoma"/>
              </a:rPr>
              <a:t>load_Boston</a:t>
            </a:r>
            <a:r>
              <a:rPr lang="es-CO" sz="2400" b="1" dirty="0">
                <a:solidFill>
                  <a:schemeClr val="lt1"/>
                </a:solidFill>
                <a:latin typeface="Tahoma"/>
                <a:ea typeface="Tahoma"/>
                <a:cs typeface="Tahoma"/>
                <a:sym typeface="Tahoma"/>
              </a:rPr>
              <a:t>()</a:t>
            </a:r>
            <a:endParaRPr sz="2400" b="1" dirty="0">
              <a:solidFill>
                <a:schemeClr val="lt1"/>
              </a:solidFill>
              <a:latin typeface="Tahoma"/>
              <a:ea typeface="Tahoma"/>
              <a:cs typeface="Tahoma"/>
              <a:sym typeface="Tahoma"/>
            </a:endParaRPr>
          </a:p>
        </p:txBody>
      </p:sp>
      <p:pic>
        <p:nvPicPr>
          <p:cNvPr id="2" name="Imagen 1">
            <a:extLst>
              <a:ext uri="{FF2B5EF4-FFF2-40B4-BE49-F238E27FC236}">
                <a16:creationId xmlns:a16="http://schemas.microsoft.com/office/drawing/2014/main" id="{BB9011EB-EC3F-452C-B069-72834EFF9D69}"/>
              </a:ext>
            </a:extLst>
          </p:cNvPr>
          <p:cNvPicPr>
            <a:picLocks noChangeAspect="1"/>
          </p:cNvPicPr>
          <p:nvPr/>
        </p:nvPicPr>
        <p:blipFill>
          <a:blip r:embed="rId3"/>
          <a:stretch>
            <a:fillRect/>
          </a:stretch>
        </p:blipFill>
        <p:spPr>
          <a:xfrm>
            <a:off x="509546" y="2018922"/>
            <a:ext cx="5185309" cy="3630440"/>
          </a:xfrm>
          <a:prstGeom prst="rect">
            <a:avLst/>
          </a:prstGeom>
        </p:spPr>
      </p:pic>
      <p:pic>
        <p:nvPicPr>
          <p:cNvPr id="3" name="Imagen 2">
            <a:extLst>
              <a:ext uri="{FF2B5EF4-FFF2-40B4-BE49-F238E27FC236}">
                <a16:creationId xmlns:a16="http://schemas.microsoft.com/office/drawing/2014/main" id="{B0B34FAA-E8E4-421D-8291-D8574F7C99C4}"/>
              </a:ext>
            </a:extLst>
          </p:cNvPr>
          <p:cNvPicPr>
            <a:picLocks noChangeAspect="1"/>
          </p:cNvPicPr>
          <p:nvPr/>
        </p:nvPicPr>
        <p:blipFill>
          <a:blip r:embed="rId4"/>
          <a:stretch>
            <a:fillRect/>
          </a:stretch>
        </p:blipFill>
        <p:spPr>
          <a:xfrm>
            <a:off x="6753885" y="1906032"/>
            <a:ext cx="5356187" cy="3743330"/>
          </a:xfrm>
          <a:prstGeom prst="rect">
            <a:avLst/>
          </a:prstGeom>
        </p:spPr>
      </p:pic>
      <p:sp>
        <p:nvSpPr>
          <p:cNvPr id="5" name="CuadroTexto 4">
            <a:extLst>
              <a:ext uri="{FF2B5EF4-FFF2-40B4-BE49-F238E27FC236}">
                <a16:creationId xmlns:a16="http://schemas.microsoft.com/office/drawing/2014/main" id="{EAF5ACC2-DDCA-4A5E-AAC9-B6367F6D8CC1}"/>
              </a:ext>
            </a:extLst>
          </p:cNvPr>
          <p:cNvSpPr txBox="1"/>
          <p:nvPr/>
        </p:nvSpPr>
        <p:spPr>
          <a:xfrm>
            <a:off x="2652665" y="1636319"/>
            <a:ext cx="1091966" cy="307777"/>
          </a:xfrm>
          <a:prstGeom prst="rect">
            <a:avLst/>
          </a:prstGeom>
          <a:noFill/>
        </p:spPr>
        <p:txBody>
          <a:bodyPr wrap="none" rtlCol="0">
            <a:spAutoFit/>
          </a:bodyPr>
          <a:lstStyle/>
          <a:p>
            <a:r>
              <a:rPr lang="es-CO" b="1" dirty="0" err="1"/>
              <a:t>TAX</a:t>
            </a:r>
            <a:r>
              <a:rPr lang="es-CO" b="1" dirty="0"/>
              <a:t> - RAD</a:t>
            </a:r>
          </a:p>
        </p:txBody>
      </p:sp>
      <p:sp>
        <p:nvSpPr>
          <p:cNvPr id="7" name="CuadroTexto 6">
            <a:extLst>
              <a:ext uri="{FF2B5EF4-FFF2-40B4-BE49-F238E27FC236}">
                <a16:creationId xmlns:a16="http://schemas.microsoft.com/office/drawing/2014/main" id="{CE5C4649-E069-4CE8-A57D-B1FFA1F33541}"/>
              </a:ext>
            </a:extLst>
          </p:cNvPr>
          <p:cNvSpPr txBox="1"/>
          <p:nvPr/>
        </p:nvSpPr>
        <p:spPr>
          <a:xfrm>
            <a:off x="9431978" y="1563913"/>
            <a:ext cx="1023037" cy="307777"/>
          </a:xfrm>
          <a:prstGeom prst="rect">
            <a:avLst/>
          </a:prstGeom>
          <a:noFill/>
        </p:spPr>
        <p:txBody>
          <a:bodyPr wrap="none" rtlCol="0">
            <a:spAutoFit/>
          </a:bodyPr>
          <a:lstStyle/>
          <a:p>
            <a:r>
              <a:rPr lang="es-CO" b="1" dirty="0" err="1"/>
              <a:t>DIS</a:t>
            </a:r>
            <a:r>
              <a:rPr lang="es-CO" b="1" dirty="0"/>
              <a:t> - AGE</a:t>
            </a:r>
          </a:p>
        </p:txBody>
      </p:sp>
    </p:spTree>
    <p:extLst>
      <p:ext uri="{BB962C8B-B14F-4D97-AF65-F5344CB8AC3E}">
        <p14:creationId xmlns:p14="http://schemas.microsoft.com/office/powerpoint/2010/main" val="3302331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701466"/>
            <a:ext cx="12192000" cy="338514"/>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8: Graficando dispersión de variables seleccionadas</a:t>
            </a: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5" name="CuadroTexto 4">
            <a:extLst>
              <a:ext uri="{FF2B5EF4-FFF2-40B4-BE49-F238E27FC236}">
                <a16:creationId xmlns:a16="http://schemas.microsoft.com/office/drawing/2014/main" id="{EAF5ACC2-DDCA-4A5E-AAC9-B6367F6D8CC1}"/>
              </a:ext>
            </a:extLst>
          </p:cNvPr>
          <p:cNvSpPr txBox="1"/>
          <p:nvPr/>
        </p:nvSpPr>
        <p:spPr>
          <a:xfrm>
            <a:off x="2300306" y="1039980"/>
            <a:ext cx="1281121" cy="307777"/>
          </a:xfrm>
          <a:prstGeom prst="rect">
            <a:avLst/>
          </a:prstGeom>
          <a:noFill/>
        </p:spPr>
        <p:txBody>
          <a:bodyPr wrap="none" rtlCol="0">
            <a:spAutoFit/>
          </a:bodyPr>
          <a:lstStyle/>
          <a:p>
            <a:pPr algn="ctr">
              <a:buSzPts val="1800"/>
            </a:pPr>
            <a:r>
              <a:rPr lang="es-ES" b="1" dirty="0" err="1">
                <a:latin typeface="+mn-lt"/>
                <a:cs typeface="Calibri"/>
              </a:rPr>
              <a:t>RM</a:t>
            </a:r>
            <a:r>
              <a:rPr lang="es-ES" b="1" dirty="0">
                <a:latin typeface="+mn-lt"/>
                <a:cs typeface="Calibri"/>
              </a:rPr>
              <a:t> vs </a:t>
            </a:r>
            <a:r>
              <a:rPr lang="es-ES" b="1" dirty="0" err="1">
                <a:latin typeface="+mn-lt"/>
                <a:cs typeface="Calibri"/>
              </a:rPr>
              <a:t>MEDV</a:t>
            </a:r>
            <a:endParaRPr lang="es-ES" b="1" dirty="0">
              <a:latin typeface="+mn-lt"/>
              <a:cs typeface="Calibri"/>
            </a:endParaRPr>
          </a:p>
        </p:txBody>
      </p:sp>
      <p:sp>
        <p:nvSpPr>
          <p:cNvPr id="7" name="CuadroTexto 6">
            <a:extLst>
              <a:ext uri="{FF2B5EF4-FFF2-40B4-BE49-F238E27FC236}">
                <a16:creationId xmlns:a16="http://schemas.microsoft.com/office/drawing/2014/main" id="{CE5C4649-E069-4CE8-A57D-B1FFA1F33541}"/>
              </a:ext>
            </a:extLst>
          </p:cNvPr>
          <p:cNvSpPr txBox="1"/>
          <p:nvPr/>
        </p:nvSpPr>
        <p:spPr>
          <a:xfrm>
            <a:off x="8529168" y="1069500"/>
            <a:ext cx="1579279" cy="307777"/>
          </a:xfrm>
          <a:prstGeom prst="rect">
            <a:avLst/>
          </a:prstGeom>
          <a:noFill/>
        </p:spPr>
        <p:txBody>
          <a:bodyPr wrap="none" rtlCol="0">
            <a:spAutoFit/>
          </a:bodyPr>
          <a:lstStyle/>
          <a:p>
            <a:pPr algn="ctr">
              <a:buSzPts val="1800"/>
            </a:pPr>
            <a:r>
              <a:rPr lang="es-ES" b="1" dirty="0" err="1">
                <a:latin typeface="+mn-lt"/>
                <a:cs typeface="Calibri"/>
              </a:rPr>
              <a:t>LSTAT</a:t>
            </a:r>
            <a:r>
              <a:rPr lang="es-ES" b="1" dirty="0">
                <a:latin typeface="+mn-lt"/>
                <a:cs typeface="Calibri"/>
              </a:rPr>
              <a:t> vs </a:t>
            </a:r>
            <a:r>
              <a:rPr lang="es-ES" b="1" dirty="0" err="1">
                <a:latin typeface="+mn-lt"/>
                <a:cs typeface="Calibri"/>
              </a:rPr>
              <a:t>MEDV</a:t>
            </a:r>
            <a:endParaRPr lang="es-ES" b="1" dirty="0">
              <a:latin typeface="+mn-lt"/>
              <a:cs typeface="Calibri"/>
            </a:endParaRPr>
          </a:p>
        </p:txBody>
      </p:sp>
      <p:pic>
        <p:nvPicPr>
          <p:cNvPr id="6" name="Imagen 5">
            <a:extLst>
              <a:ext uri="{FF2B5EF4-FFF2-40B4-BE49-F238E27FC236}">
                <a16:creationId xmlns:a16="http://schemas.microsoft.com/office/drawing/2014/main" id="{0F21F6BE-5263-475F-8ED6-3B2D7818CCE7}"/>
              </a:ext>
            </a:extLst>
          </p:cNvPr>
          <p:cNvPicPr>
            <a:picLocks noChangeAspect="1"/>
          </p:cNvPicPr>
          <p:nvPr/>
        </p:nvPicPr>
        <p:blipFill>
          <a:blip r:embed="rId3"/>
          <a:stretch>
            <a:fillRect/>
          </a:stretch>
        </p:blipFill>
        <p:spPr>
          <a:xfrm>
            <a:off x="244443" y="1377279"/>
            <a:ext cx="5147706" cy="3685290"/>
          </a:xfrm>
          <a:prstGeom prst="rect">
            <a:avLst/>
          </a:prstGeom>
        </p:spPr>
      </p:pic>
      <p:pic>
        <p:nvPicPr>
          <p:cNvPr id="8" name="Imagen 7">
            <a:extLst>
              <a:ext uri="{FF2B5EF4-FFF2-40B4-BE49-F238E27FC236}">
                <a16:creationId xmlns:a16="http://schemas.microsoft.com/office/drawing/2014/main" id="{4A0600FF-53D4-4C92-B9B5-1D3D66CCD700}"/>
              </a:ext>
            </a:extLst>
          </p:cNvPr>
          <p:cNvPicPr>
            <a:picLocks noChangeAspect="1"/>
          </p:cNvPicPr>
          <p:nvPr/>
        </p:nvPicPr>
        <p:blipFill>
          <a:blip r:embed="rId4"/>
          <a:stretch>
            <a:fillRect/>
          </a:stretch>
        </p:blipFill>
        <p:spPr>
          <a:xfrm>
            <a:off x="6189068" y="1377279"/>
            <a:ext cx="5200191" cy="3685290"/>
          </a:xfrm>
          <a:prstGeom prst="rect">
            <a:avLst/>
          </a:prstGeom>
        </p:spPr>
      </p:pic>
      <p:sp>
        <p:nvSpPr>
          <p:cNvPr id="9" name="Rectángulo 8">
            <a:extLst>
              <a:ext uri="{FF2B5EF4-FFF2-40B4-BE49-F238E27FC236}">
                <a16:creationId xmlns:a16="http://schemas.microsoft.com/office/drawing/2014/main" id="{0B33E412-B9D1-4891-BF6F-6B6A00BB5EFC}"/>
              </a:ext>
            </a:extLst>
          </p:cNvPr>
          <p:cNvSpPr/>
          <p:nvPr/>
        </p:nvSpPr>
        <p:spPr>
          <a:xfrm>
            <a:off x="244443" y="5138258"/>
            <a:ext cx="5147706" cy="738664"/>
          </a:xfrm>
          <a:prstGeom prst="rect">
            <a:avLst/>
          </a:prstGeom>
        </p:spPr>
        <p:txBody>
          <a:bodyPr wrap="square">
            <a:spAutoFit/>
          </a:bodyPr>
          <a:lstStyle/>
          <a:p>
            <a:pPr algn="ctr"/>
            <a:r>
              <a:rPr lang="es-ES" dirty="0">
                <a:solidFill>
                  <a:srgbClr val="292929"/>
                </a:solidFill>
                <a:latin typeface="+mn-lt"/>
              </a:rPr>
              <a:t>Los precios aumentan a medida que el valor de </a:t>
            </a:r>
            <a:r>
              <a:rPr lang="es-ES" b="1" dirty="0" err="1">
                <a:solidFill>
                  <a:srgbClr val="292929"/>
                </a:solidFill>
                <a:latin typeface="+mn-lt"/>
              </a:rPr>
              <a:t>RM</a:t>
            </a:r>
            <a:r>
              <a:rPr lang="es-ES" dirty="0">
                <a:solidFill>
                  <a:srgbClr val="292929"/>
                </a:solidFill>
                <a:latin typeface="+mn-lt"/>
              </a:rPr>
              <a:t> aumenta linealmente. Hay pocos valores atípicos y los datos parecen estar limitados a 50.</a:t>
            </a:r>
            <a:endParaRPr lang="es-CO" dirty="0">
              <a:latin typeface="+mn-lt"/>
            </a:endParaRPr>
          </a:p>
        </p:txBody>
      </p:sp>
      <p:sp>
        <p:nvSpPr>
          <p:cNvPr id="10" name="Rectángulo 9">
            <a:extLst>
              <a:ext uri="{FF2B5EF4-FFF2-40B4-BE49-F238E27FC236}">
                <a16:creationId xmlns:a16="http://schemas.microsoft.com/office/drawing/2014/main" id="{233240DD-D26D-4C4A-B03A-4C013F5BBDDA}"/>
              </a:ext>
            </a:extLst>
          </p:cNvPr>
          <p:cNvSpPr/>
          <p:nvPr/>
        </p:nvSpPr>
        <p:spPr>
          <a:xfrm>
            <a:off x="6189068" y="5199813"/>
            <a:ext cx="5200191" cy="523220"/>
          </a:xfrm>
          <a:prstGeom prst="rect">
            <a:avLst/>
          </a:prstGeom>
        </p:spPr>
        <p:txBody>
          <a:bodyPr wrap="square">
            <a:spAutoFit/>
          </a:bodyPr>
          <a:lstStyle/>
          <a:p>
            <a:pPr algn="ctr"/>
            <a:r>
              <a:rPr lang="es-ES" dirty="0">
                <a:solidFill>
                  <a:srgbClr val="292929"/>
                </a:solidFill>
                <a:latin typeface="+mn-lt"/>
              </a:rPr>
              <a:t>Los precios tienden a disminuir con un aumento en </a:t>
            </a:r>
            <a:r>
              <a:rPr lang="es-ES" dirty="0" err="1">
                <a:solidFill>
                  <a:srgbClr val="292929"/>
                </a:solidFill>
                <a:latin typeface="+mn-lt"/>
              </a:rPr>
              <a:t>LSTAT</a:t>
            </a:r>
            <a:r>
              <a:rPr lang="es-ES" dirty="0">
                <a:solidFill>
                  <a:srgbClr val="292929"/>
                </a:solidFill>
                <a:latin typeface="+mn-lt"/>
              </a:rPr>
              <a:t> (porcentaje de pobre)</a:t>
            </a:r>
            <a:endParaRPr lang="es-CO" dirty="0">
              <a:latin typeface="+mn-lt"/>
            </a:endParaRPr>
          </a:p>
        </p:txBody>
      </p:sp>
    </p:spTree>
    <p:extLst>
      <p:ext uri="{BB962C8B-B14F-4D97-AF65-F5344CB8AC3E}">
        <p14:creationId xmlns:p14="http://schemas.microsoft.com/office/powerpoint/2010/main" val="3345401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p:nvPr/>
        </p:nvSpPr>
        <p:spPr>
          <a:xfrm>
            <a:off x="0" y="65325"/>
            <a:ext cx="9144000" cy="483577"/>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a:t>
            </a:r>
            <a:endParaRPr dirty="0">
              <a:latin typeface="+mn-lt"/>
            </a:endParaRPr>
          </a:p>
        </p:txBody>
      </p:sp>
      <p:sp>
        <p:nvSpPr>
          <p:cNvPr id="452" name="Google Shape;452;p40"/>
          <p:cNvSpPr/>
          <p:nvPr/>
        </p:nvSpPr>
        <p:spPr>
          <a:xfrm>
            <a:off x="1972408" y="1899139"/>
            <a:ext cx="2954215" cy="2804746"/>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4400"/>
            </a:pPr>
            <a:r>
              <a:rPr lang="es-CO" sz="4400" b="1">
                <a:solidFill>
                  <a:schemeClr val="lt1"/>
                </a:solidFill>
                <a:latin typeface="+mn-lt"/>
                <a:ea typeface="Calibri"/>
                <a:cs typeface="Calibri"/>
                <a:sym typeface="Calibri"/>
              </a:rPr>
              <a:t>100%</a:t>
            </a:r>
            <a:endParaRPr>
              <a:latin typeface="+mn-lt"/>
            </a:endParaRPr>
          </a:p>
          <a:p>
            <a:pPr algn="ctr">
              <a:buSzPts val="4400"/>
            </a:pPr>
            <a:r>
              <a:rPr lang="es-CO" sz="4400" b="1">
                <a:solidFill>
                  <a:schemeClr val="lt1"/>
                </a:solidFill>
                <a:latin typeface="+mn-lt"/>
                <a:ea typeface="Calibri"/>
                <a:cs typeface="Calibri"/>
                <a:sym typeface="Calibri"/>
              </a:rPr>
              <a:t>De los datos</a:t>
            </a:r>
            <a:endParaRPr>
              <a:latin typeface="+mn-lt"/>
            </a:endParaRPr>
          </a:p>
        </p:txBody>
      </p:sp>
      <p:sp>
        <p:nvSpPr>
          <p:cNvPr id="453" name="Google Shape;453;p40"/>
          <p:cNvSpPr/>
          <p:nvPr/>
        </p:nvSpPr>
        <p:spPr>
          <a:xfrm>
            <a:off x="6377354" y="2339285"/>
            <a:ext cx="1837592" cy="1775516"/>
          </a:xfrm>
          <a:prstGeom prst="ellipse">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r>
              <a:rPr lang="es-CO" sz="1800" b="1">
                <a:solidFill>
                  <a:schemeClr val="dk1"/>
                </a:solidFill>
                <a:latin typeface="+mn-lt"/>
                <a:ea typeface="Calibri"/>
                <a:cs typeface="Calibri"/>
                <a:sym typeface="Calibri"/>
              </a:rPr>
              <a:t>80% para entrenamiento</a:t>
            </a:r>
            <a:endParaRPr>
              <a:latin typeface="+mn-lt"/>
            </a:endParaRPr>
          </a:p>
        </p:txBody>
      </p:sp>
      <p:sp>
        <p:nvSpPr>
          <p:cNvPr id="454" name="Google Shape;454;p40"/>
          <p:cNvSpPr/>
          <p:nvPr/>
        </p:nvSpPr>
        <p:spPr>
          <a:xfrm>
            <a:off x="9199686" y="2866825"/>
            <a:ext cx="931984" cy="808361"/>
          </a:xfrm>
          <a:prstGeom prst="ellipse">
            <a:avLst/>
          </a:prstGeom>
          <a:gradFill>
            <a:gsLst>
              <a:gs pos="0">
                <a:srgbClr val="A0C94A"/>
              </a:gs>
              <a:gs pos="100000">
                <a:srgbClr val="DBFF9C"/>
              </a:gs>
            </a:gsLst>
            <a:lin ang="16200000" scaled="0"/>
          </a:gradFill>
          <a:ln w="9525" cap="flat" cmpd="sng">
            <a:solidFill>
              <a:srgbClr val="97B853"/>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000"/>
            </a:pPr>
            <a:r>
              <a:rPr lang="es-CO" sz="1000" b="1">
                <a:solidFill>
                  <a:schemeClr val="dk1"/>
                </a:solidFill>
                <a:latin typeface="+mn-lt"/>
                <a:ea typeface="Calibri"/>
                <a:cs typeface="Calibri"/>
                <a:sym typeface="Calibri"/>
              </a:rPr>
              <a:t>20% para prueba</a:t>
            </a:r>
            <a:endParaRPr>
              <a:latin typeface="+mn-lt"/>
            </a:endParaRPr>
          </a:p>
        </p:txBody>
      </p:sp>
      <p:sp>
        <p:nvSpPr>
          <p:cNvPr id="455" name="Google Shape;455;p40"/>
          <p:cNvSpPr/>
          <p:nvPr/>
        </p:nvSpPr>
        <p:spPr>
          <a:xfrm>
            <a:off x="8496301" y="3050932"/>
            <a:ext cx="483577" cy="483577"/>
          </a:xfrm>
          <a:prstGeom prst="plus">
            <a:avLst>
              <a:gd name="adj" fmla="val 25000"/>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456" name="Google Shape;456;p40"/>
          <p:cNvSpPr/>
          <p:nvPr/>
        </p:nvSpPr>
        <p:spPr>
          <a:xfrm>
            <a:off x="5172809" y="2716823"/>
            <a:ext cx="1055077" cy="1019908"/>
          </a:xfrm>
          <a:prstGeom prst="mathEqual">
            <a:avLst>
              <a:gd name="adj1" fmla="val 23520"/>
              <a:gd name="adj2" fmla="val 11760"/>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dk1"/>
              </a:solidFill>
              <a:latin typeface="+mn-lt"/>
              <a:ea typeface="Calibri"/>
              <a:cs typeface="Calibri"/>
              <a:sym typeface="Calibri"/>
            </a:endParaRPr>
          </a:p>
        </p:txBody>
      </p:sp>
      <p:sp>
        <p:nvSpPr>
          <p:cNvPr id="457" name="Google Shape;457;p40"/>
          <p:cNvSpPr txBox="1"/>
          <p:nvPr/>
        </p:nvSpPr>
        <p:spPr>
          <a:xfrm>
            <a:off x="0" y="5035975"/>
            <a:ext cx="12192000" cy="646290"/>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Lo primero que haremos es separar los datos en entrenamiento y prueba lo hacemos utilizando la instrucción </a:t>
            </a:r>
            <a:r>
              <a:rPr lang="es-CO" sz="1800" b="1" dirty="0" err="1">
                <a:solidFill>
                  <a:schemeClr val="dk1"/>
                </a:solidFill>
                <a:latin typeface="+mn-lt"/>
                <a:ea typeface="Calibri"/>
                <a:cs typeface="Calibri"/>
                <a:sym typeface="Calibri"/>
              </a:rPr>
              <a:t>train_test_split</a:t>
            </a:r>
            <a:endParaRPr sz="1800" dirty="0">
              <a:solidFill>
                <a:schemeClr val="dk1"/>
              </a:solidFill>
              <a:latin typeface="+mn-lt"/>
              <a:ea typeface="Calibri"/>
              <a:cs typeface="Calibri"/>
              <a:sym typeface="Calibri"/>
            </a:endParaRPr>
          </a:p>
        </p:txBody>
      </p:sp>
      <p:sp>
        <p:nvSpPr>
          <p:cNvPr id="10" name="Google Shape;413;p34">
            <a:extLst>
              <a:ext uri="{FF2B5EF4-FFF2-40B4-BE49-F238E27FC236}">
                <a16:creationId xmlns:a16="http://schemas.microsoft.com/office/drawing/2014/main" id="{8115EF5D-BDB9-4D74-BDC2-BBAB1661DB3A}"/>
              </a:ext>
            </a:extLst>
          </p:cNvPr>
          <p:cNvSpPr/>
          <p:nvPr/>
        </p:nvSpPr>
        <p:spPr>
          <a:xfrm>
            <a:off x="0" y="701466"/>
            <a:ext cx="12192000" cy="338514"/>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8: Separar datos (entrenamiento, test)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1"/>
          <p:cNvSpPr txBox="1"/>
          <p:nvPr/>
        </p:nvSpPr>
        <p:spPr>
          <a:xfrm>
            <a:off x="0" y="74378"/>
            <a:ext cx="9144000" cy="477883"/>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Aplicando a LOAD BOSTON un algoritmo de regresión lineal</a:t>
            </a:r>
            <a:endParaRPr>
              <a:latin typeface="+mn-lt"/>
            </a:endParaRPr>
          </a:p>
        </p:txBody>
      </p:sp>
      <p:sp>
        <p:nvSpPr>
          <p:cNvPr id="4" name="Google Shape;413;p34">
            <a:extLst>
              <a:ext uri="{FF2B5EF4-FFF2-40B4-BE49-F238E27FC236}">
                <a16:creationId xmlns:a16="http://schemas.microsoft.com/office/drawing/2014/main" id="{3062A578-C599-434B-815E-87826C0FAFE0}"/>
              </a:ext>
            </a:extLst>
          </p:cNvPr>
          <p:cNvSpPr/>
          <p:nvPr/>
        </p:nvSpPr>
        <p:spPr>
          <a:xfrm>
            <a:off x="0" y="701466"/>
            <a:ext cx="12192000" cy="1323399"/>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8: Preparar datos (X y Y) = y=</a:t>
            </a:r>
            <a:r>
              <a:rPr lang="es-ES" sz="1600" b="1" i="1" u="sng" dirty="0" err="1">
                <a:latin typeface="+mn-lt"/>
                <a:cs typeface="Calibri"/>
                <a:sym typeface="Calibri"/>
              </a:rPr>
              <a:t>mX+b</a:t>
            </a:r>
            <a:endParaRPr lang="es-ES" sz="1600" b="1" i="1" u="sng" dirty="0">
              <a:latin typeface="+mn-lt"/>
              <a:cs typeface="Calibri"/>
              <a:sym typeface="Calibri"/>
            </a:endParaRPr>
          </a:p>
          <a:p>
            <a:pPr lvl="0">
              <a:buSzPts val="1800"/>
            </a:pPr>
            <a:endParaRPr lang="es-ES" sz="1600" dirty="0">
              <a:latin typeface="+mn-lt"/>
              <a:cs typeface="Calibri"/>
              <a:sym typeface="Calibri"/>
            </a:endParaRPr>
          </a:p>
          <a:p>
            <a:pPr lvl="0">
              <a:buSzPts val="1800"/>
            </a:pPr>
            <a:r>
              <a:rPr lang="es-ES" sz="1600" dirty="0">
                <a:latin typeface="+mn-lt"/>
                <a:cs typeface="Calibri"/>
                <a:sym typeface="Calibri"/>
              </a:rPr>
              <a:t>Concatenamos las columnas que seleccionamos para entrenar:</a:t>
            </a:r>
          </a:p>
          <a:p>
            <a:pPr lvl="0">
              <a:buSzPts val="1800"/>
            </a:pPr>
            <a:r>
              <a:rPr lang="es-ES" sz="1600" dirty="0">
                <a:latin typeface="+mn-lt"/>
                <a:cs typeface="Calibri"/>
                <a:sym typeface="Calibri"/>
              </a:rPr>
              <a:t>X = </a:t>
            </a:r>
            <a:r>
              <a:rPr lang="es-ES" sz="1600" dirty="0" err="1">
                <a:latin typeface="+mn-lt"/>
                <a:cs typeface="Calibri"/>
                <a:sym typeface="Calibri"/>
              </a:rPr>
              <a:t>LSTAT</a:t>
            </a:r>
            <a:r>
              <a:rPr lang="es-ES" sz="1600" dirty="0">
                <a:latin typeface="+mn-lt"/>
                <a:cs typeface="Calibri"/>
                <a:sym typeface="Calibri"/>
              </a:rPr>
              <a:t> y </a:t>
            </a:r>
            <a:r>
              <a:rPr lang="es-ES" sz="1600" dirty="0" err="1">
                <a:latin typeface="+mn-lt"/>
                <a:cs typeface="Calibri"/>
                <a:sym typeface="Calibri"/>
              </a:rPr>
              <a:t>RM</a:t>
            </a:r>
            <a:endParaRPr lang="es-ES" sz="1600" dirty="0">
              <a:latin typeface="+mn-lt"/>
              <a:cs typeface="Calibri"/>
              <a:sym typeface="Calibri"/>
            </a:endParaRPr>
          </a:p>
          <a:p>
            <a:pPr lvl="0">
              <a:buSzPts val="1800"/>
            </a:pPr>
            <a:r>
              <a:rPr lang="es-ES" sz="1600" dirty="0">
                <a:latin typeface="+mn-lt"/>
                <a:cs typeface="Calibri"/>
                <a:sym typeface="Calibri"/>
              </a:rPr>
              <a:t>Y = </a:t>
            </a:r>
            <a:r>
              <a:rPr lang="es-ES" sz="1600" dirty="0" err="1">
                <a:latin typeface="+mn-lt"/>
                <a:cs typeface="Calibri"/>
                <a:sym typeface="Calibri"/>
              </a:rPr>
              <a:t>MEDV</a:t>
            </a:r>
            <a:endParaRPr lang="es-ES" sz="1600" dirty="0">
              <a:latin typeface="+mn-lt"/>
              <a:cs typeface="Calibri"/>
              <a:sym typeface="Calibri"/>
            </a:endParaRPr>
          </a:p>
        </p:txBody>
      </p:sp>
      <p:sp>
        <p:nvSpPr>
          <p:cNvPr id="3" name="Rectángulo 2">
            <a:extLst>
              <a:ext uri="{FF2B5EF4-FFF2-40B4-BE49-F238E27FC236}">
                <a16:creationId xmlns:a16="http://schemas.microsoft.com/office/drawing/2014/main" id="{ECA39069-CE70-4436-A329-5944E8AF1381}"/>
              </a:ext>
            </a:extLst>
          </p:cNvPr>
          <p:cNvSpPr/>
          <p:nvPr/>
        </p:nvSpPr>
        <p:spPr>
          <a:xfrm>
            <a:off x="0" y="4162215"/>
            <a:ext cx="5226111" cy="307777"/>
          </a:xfrm>
          <a:prstGeom prst="rect">
            <a:avLst/>
          </a:prstGeom>
        </p:spPr>
        <p:txBody>
          <a:bodyPr wrap="none">
            <a:spAutoFit/>
          </a:bodyPr>
          <a:lstStyle/>
          <a:p>
            <a:pPr lvl="0">
              <a:buSzPts val="1800"/>
            </a:pPr>
            <a:r>
              <a:rPr lang="es-ES" b="1" i="1" u="sng" dirty="0">
                <a:latin typeface="+mn-lt"/>
                <a:cs typeface="Calibri"/>
                <a:sym typeface="Calibri"/>
              </a:rPr>
              <a:t>Paso 9: Separar datos  en entrenamiento (80%) y  test(20%)</a:t>
            </a:r>
          </a:p>
        </p:txBody>
      </p:sp>
      <p:sp>
        <p:nvSpPr>
          <p:cNvPr id="5" name="Rectángulo 4">
            <a:extLst>
              <a:ext uri="{FF2B5EF4-FFF2-40B4-BE49-F238E27FC236}">
                <a16:creationId xmlns:a16="http://schemas.microsoft.com/office/drawing/2014/main" id="{61140C12-9EE4-4E6A-AD4D-85017E7B001A}"/>
              </a:ext>
            </a:extLst>
          </p:cNvPr>
          <p:cNvSpPr/>
          <p:nvPr/>
        </p:nvSpPr>
        <p:spPr>
          <a:xfrm>
            <a:off x="558296" y="4612274"/>
            <a:ext cx="11083244" cy="1169551"/>
          </a:xfrm>
          <a:prstGeom prst="rect">
            <a:avLst/>
          </a:prstGeom>
          <a:solidFill>
            <a:schemeClr val="tx1"/>
          </a:solidFill>
        </p:spPr>
        <p:txBody>
          <a:bodyPr wrap="square">
            <a:spAutoFit/>
          </a:bodyPr>
          <a:lstStyle/>
          <a:p>
            <a:r>
              <a:rPr lang="es-CO" dirty="0" err="1">
                <a:solidFill>
                  <a:srgbClr val="C586C0"/>
                </a:solidFill>
                <a:latin typeface="+mn-lt"/>
              </a:rPr>
              <a:t>from</a:t>
            </a:r>
            <a:r>
              <a:rPr lang="es-CO" dirty="0">
                <a:solidFill>
                  <a:srgbClr val="D4D4D4"/>
                </a:solidFill>
                <a:latin typeface="+mn-lt"/>
              </a:rPr>
              <a:t> </a:t>
            </a:r>
            <a:r>
              <a:rPr lang="es-CO" dirty="0" err="1">
                <a:solidFill>
                  <a:srgbClr val="D4D4D4"/>
                </a:solidFill>
                <a:latin typeface="+mn-lt"/>
              </a:rPr>
              <a:t>sklearn.model_selection</a:t>
            </a:r>
            <a:r>
              <a:rPr lang="es-CO" dirty="0">
                <a:solidFill>
                  <a:srgbClr val="D4D4D4"/>
                </a:solidFill>
                <a:latin typeface="+mn-lt"/>
              </a:rPr>
              <a:t> </a:t>
            </a: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train_test_split</a:t>
            </a:r>
            <a:endParaRPr lang="es-CO" dirty="0">
              <a:solidFill>
                <a:srgbClr val="D4D4D4"/>
              </a:solidFill>
              <a:latin typeface="+mn-lt"/>
            </a:endParaRPr>
          </a:p>
          <a:p>
            <a:br>
              <a:rPr lang="es-CO" dirty="0">
                <a:solidFill>
                  <a:srgbClr val="D4D4D4"/>
                </a:solidFill>
                <a:latin typeface="+mn-lt"/>
              </a:rPr>
            </a:br>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X_test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Y_test</a:t>
            </a:r>
            <a:r>
              <a:rPr lang="es-CO" dirty="0">
                <a:solidFill>
                  <a:srgbClr val="D4D4D4"/>
                </a:solidFill>
                <a:latin typeface="+mn-lt"/>
              </a:rPr>
              <a:t> = </a:t>
            </a:r>
            <a:r>
              <a:rPr lang="es-CO" dirty="0" err="1">
                <a:solidFill>
                  <a:srgbClr val="D4D4D4"/>
                </a:solidFill>
                <a:latin typeface="+mn-lt"/>
              </a:rPr>
              <a:t>train_test_split</a:t>
            </a:r>
            <a:r>
              <a:rPr lang="es-CO" dirty="0">
                <a:solidFill>
                  <a:srgbClr val="DCDCDC"/>
                </a:solidFill>
                <a:latin typeface="+mn-lt"/>
              </a:rPr>
              <a:t>(</a:t>
            </a:r>
            <a:r>
              <a:rPr lang="es-CO" dirty="0">
                <a:solidFill>
                  <a:srgbClr val="D4D4D4"/>
                </a:solidFill>
                <a:latin typeface="+mn-lt"/>
              </a:rPr>
              <a:t>X</a:t>
            </a:r>
            <a:r>
              <a:rPr lang="es-CO" dirty="0">
                <a:solidFill>
                  <a:srgbClr val="DCDCDC"/>
                </a:solidFill>
                <a:latin typeface="+mn-lt"/>
              </a:rPr>
              <a:t>,</a:t>
            </a:r>
            <a:r>
              <a:rPr lang="es-CO" dirty="0">
                <a:solidFill>
                  <a:srgbClr val="D4D4D4"/>
                </a:solidFill>
                <a:latin typeface="+mn-lt"/>
              </a:rPr>
              <a:t> Y</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test_size</a:t>
            </a:r>
            <a:r>
              <a:rPr lang="es-CO" dirty="0">
                <a:solidFill>
                  <a:srgbClr val="D4D4D4"/>
                </a:solidFill>
                <a:latin typeface="+mn-lt"/>
              </a:rPr>
              <a:t> = </a:t>
            </a:r>
            <a:r>
              <a:rPr lang="es-CO" dirty="0">
                <a:solidFill>
                  <a:srgbClr val="B5CEA8"/>
                </a:solidFill>
                <a:latin typeface="+mn-lt"/>
              </a:rPr>
              <a:t>0.2</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random_state</a:t>
            </a:r>
            <a:r>
              <a:rPr lang="es-CO" dirty="0">
                <a:solidFill>
                  <a:srgbClr val="D4D4D4"/>
                </a:solidFill>
                <a:latin typeface="+mn-lt"/>
              </a:rPr>
              <a:t>=</a:t>
            </a:r>
            <a:r>
              <a:rPr lang="es-CO" dirty="0">
                <a:solidFill>
                  <a:srgbClr val="B5CEA8"/>
                </a:solidFill>
                <a:latin typeface="+mn-lt"/>
              </a:rPr>
              <a:t>5</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"x80%: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X_train.shape</a:t>
            </a:r>
            <a:r>
              <a:rPr lang="es-CO" dirty="0">
                <a:solidFill>
                  <a:srgbClr val="DCDCDC"/>
                </a:solidFill>
                <a:latin typeface="+mn-lt"/>
              </a:rPr>
              <a:t>)</a:t>
            </a:r>
            <a:r>
              <a:rPr lang="es-CO" dirty="0">
                <a:solidFill>
                  <a:srgbClr val="D4D4D4"/>
                </a:solidFill>
                <a:latin typeface="+mn-lt"/>
              </a:rPr>
              <a:t> +</a:t>
            </a:r>
            <a:r>
              <a:rPr lang="es-CO" dirty="0">
                <a:solidFill>
                  <a:srgbClr val="CE9178"/>
                </a:solidFill>
                <a:latin typeface="+mn-lt"/>
              </a:rPr>
              <a:t>", x20%: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X_test.shape</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"y80%: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Y_train.shape</a:t>
            </a:r>
            <a:r>
              <a:rPr lang="es-CO" dirty="0">
                <a:solidFill>
                  <a:srgbClr val="DCDCDC"/>
                </a:solidFill>
                <a:latin typeface="+mn-lt"/>
              </a:rPr>
              <a:t>)</a:t>
            </a:r>
            <a:r>
              <a:rPr lang="es-CO" dirty="0">
                <a:solidFill>
                  <a:srgbClr val="D4D4D4"/>
                </a:solidFill>
                <a:latin typeface="+mn-lt"/>
              </a:rPr>
              <a:t> +</a:t>
            </a:r>
            <a:r>
              <a:rPr lang="es-CO" dirty="0">
                <a:solidFill>
                  <a:srgbClr val="CE9178"/>
                </a:solidFill>
                <a:latin typeface="+mn-lt"/>
              </a:rPr>
              <a:t>", y20%: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Y_test.shape</a:t>
            </a:r>
            <a:r>
              <a:rPr lang="es-CO" dirty="0">
                <a:solidFill>
                  <a:srgbClr val="DCDCDC"/>
                </a:solidFill>
                <a:latin typeface="+mn-lt"/>
              </a:rPr>
              <a:t>))</a:t>
            </a:r>
            <a:endParaRPr lang="es-CO" dirty="0">
              <a:solidFill>
                <a:srgbClr val="D4D4D4"/>
              </a:solidFill>
              <a:latin typeface="+mn-lt"/>
            </a:endParaRPr>
          </a:p>
        </p:txBody>
      </p:sp>
      <p:sp>
        <p:nvSpPr>
          <p:cNvPr id="6" name="Rectángulo 5">
            <a:extLst>
              <a:ext uri="{FF2B5EF4-FFF2-40B4-BE49-F238E27FC236}">
                <a16:creationId xmlns:a16="http://schemas.microsoft.com/office/drawing/2014/main" id="{9E766A2E-1806-4044-96E4-63D0786E9D36}"/>
              </a:ext>
            </a:extLst>
          </p:cNvPr>
          <p:cNvSpPr/>
          <p:nvPr/>
        </p:nvSpPr>
        <p:spPr>
          <a:xfrm>
            <a:off x="558296" y="2063176"/>
            <a:ext cx="11083244" cy="1815882"/>
          </a:xfrm>
          <a:prstGeom prst="rect">
            <a:avLst/>
          </a:prstGeom>
          <a:solidFill>
            <a:schemeClr val="tx1"/>
          </a:solidFill>
        </p:spPr>
        <p:txBody>
          <a:bodyPr wrap="square">
            <a:spAutoFit/>
          </a:bodyPr>
          <a:lstStyle/>
          <a:p>
            <a:r>
              <a:rPr lang="es-CO" dirty="0">
                <a:solidFill>
                  <a:srgbClr val="6AA94F"/>
                </a:solidFill>
                <a:latin typeface="+mn-lt"/>
              </a:rPr>
              <a:t>#Entrenando con una sola variable en X</a:t>
            </a:r>
            <a:endParaRPr lang="es-CO" dirty="0">
              <a:solidFill>
                <a:srgbClr val="D4D4D4"/>
              </a:solidFill>
              <a:latin typeface="+mn-lt"/>
            </a:endParaRPr>
          </a:p>
          <a:p>
            <a:br>
              <a:rPr lang="es-CO" dirty="0">
                <a:solidFill>
                  <a:srgbClr val="D4D4D4"/>
                </a:solidFill>
                <a:latin typeface="+mn-lt"/>
              </a:rPr>
            </a:br>
            <a:r>
              <a:rPr lang="es-CO" dirty="0">
                <a:solidFill>
                  <a:srgbClr val="D4D4D4"/>
                </a:solidFill>
                <a:latin typeface="+mn-lt"/>
              </a:rPr>
              <a:t>X = </a:t>
            </a:r>
            <a:r>
              <a:rPr lang="es-CO" dirty="0" err="1">
                <a:solidFill>
                  <a:srgbClr val="D4D4D4"/>
                </a:solidFill>
                <a:latin typeface="+mn-lt"/>
              </a:rPr>
              <a:t>pd.DataFrame</a:t>
            </a:r>
            <a:r>
              <a:rPr lang="es-CO" dirty="0">
                <a:solidFill>
                  <a:srgbClr val="DCDCDC"/>
                </a:solidFill>
                <a:latin typeface="+mn-lt"/>
              </a:rPr>
              <a:t>(</a:t>
            </a:r>
            <a:r>
              <a:rPr lang="es-CO" dirty="0" err="1">
                <a:solidFill>
                  <a:srgbClr val="D4D4D4"/>
                </a:solidFill>
                <a:latin typeface="+mn-lt"/>
              </a:rPr>
              <a:t>np.c</a:t>
            </a:r>
            <a:r>
              <a:rPr lang="es-CO" dirty="0">
                <a:solidFill>
                  <a:srgbClr val="D4D4D4"/>
                </a:solidFill>
                <a:latin typeface="+mn-lt"/>
              </a:rPr>
              <a:t>_</a:t>
            </a:r>
            <a:r>
              <a:rPr lang="es-CO" dirty="0">
                <a:solidFill>
                  <a:srgbClr val="DCDCDC"/>
                </a:solidFill>
                <a:latin typeface="+mn-lt"/>
              </a:rPr>
              <a:t>[</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LSTAT</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columns</a:t>
            </a:r>
            <a:r>
              <a:rPr lang="es-CO" dirty="0">
                <a:solidFill>
                  <a:srgbClr val="D4D4D4"/>
                </a:solidFill>
                <a:latin typeface="+mn-lt"/>
              </a:rPr>
              <a:t> = </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LSTAT</a:t>
            </a:r>
            <a:r>
              <a:rPr lang="es-CO" dirty="0">
                <a:solidFill>
                  <a:srgbClr val="CE9178"/>
                </a:solidFill>
                <a:latin typeface="+mn-lt"/>
              </a:rPr>
              <a:t>'</a:t>
            </a:r>
            <a:r>
              <a:rPr lang="es-CO" dirty="0">
                <a:solidFill>
                  <a:srgbClr val="DCDCDC"/>
                </a:solidFill>
                <a:latin typeface="+mn-lt"/>
              </a:rPr>
              <a:t>])</a:t>
            </a:r>
            <a:endParaRPr lang="es-CO" dirty="0">
              <a:solidFill>
                <a:srgbClr val="D4D4D4"/>
              </a:solidFill>
              <a:latin typeface="+mn-lt"/>
            </a:endParaRPr>
          </a:p>
          <a:p>
            <a:r>
              <a:rPr lang="es-CO" dirty="0">
                <a:solidFill>
                  <a:srgbClr val="D4D4D4"/>
                </a:solidFill>
                <a:latin typeface="+mn-lt"/>
              </a:rPr>
              <a:t>X = </a:t>
            </a:r>
            <a:r>
              <a:rPr lang="es-CO" dirty="0" err="1">
                <a:solidFill>
                  <a:srgbClr val="D4D4D4"/>
                </a:solidFill>
                <a:latin typeface="+mn-lt"/>
              </a:rPr>
              <a:t>pd.DataFrame</a:t>
            </a:r>
            <a:r>
              <a:rPr lang="es-CO" dirty="0">
                <a:solidFill>
                  <a:srgbClr val="DCDCDC"/>
                </a:solidFill>
                <a:latin typeface="+mn-lt"/>
              </a:rPr>
              <a:t>(</a:t>
            </a:r>
            <a:r>
              <a:rPr lang="es-CO" dirty="0" err="1">
                <a:solidFill>
                  <a:srgbClr val="D4D4D4"/>
                </a:solidFill>
                <a:latin typeface="+mn-lt"/>
              </a:rPr>
              <a:t>np.c</a:t>
            </a:r>
            <a:r>
              <a:rPr lang="es-CO" dirty="0">
                <a:solidFill>
                  <a:srgbClr val="D4D4D4"/>
                </a:solidFill>
                <a:latin typeface="+mn-lt"/>
              </a:rPr>
              <a:t>_</a:t>
            </a:r>
            <a:r>
              <a:rPr lang="es-CO" dirty="0">
                <a:solidFill>
                  <a:srgbClr val="DCDCDC"/>
                </a:solidFill>
                <a:latin typeface="+mn-lt"/>
              </a:rPr>
              <a:t>[</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columns</a:t>
            </a:r>
            <a:r>
              <a:rPr lang="es-CO" dirty="0">
                <a:solidFill>
                  <a:srgbClr val="D4D4D4"/>
                </a:solidFill>
                <a:latin typeface="+mn-lt"/>
              </a:rPr>
              <a:t> = </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endParaRPr lang="es-CO" dirty="0">
              <a:solidFill>
                <a:srgbClr val="D4D4D4"/>
              </a:solidFill>
              <a:latin typeface="+mn-lt"/>
            </a:endParaRPr>
          </a:p>
          <a:p>
            <a:br>
              <a:rPr lang="es-CO" dirty="0">
                <a:solidFill>
                  <a:srgbClr val="D4D4D4"/>
                </a:solidFill>
                <a:latin typeface="+mn-lt"/>
              </a:rPr>
            </a:br>
            <a:r>
              <a:rPr lang="es-CO" dirty="0">
                <a:solidFill>
                  <a:srgbClr val="6AA94F"/>
                </a:solidFill>
                <a:latin typeface="+mn-lt"/>
              </a:rPr>
              <a:t>#entrenando con dos variables en X</a:t>
            </a:r>
            <a:endParaRPr lang="es-CO" dirty="0">
              <a:solidFill>
                <a:srgbClr val="D4D4D4"/>
              </a:solidFill>
              <a:latin typeface="+mn-lt"/>
            </a:endParaRPr>
          </a:p>
          <a:p>
            <a:r>
              <a:rPr lang="es-CO" dirty="0">
                <a:solidFill>
                  <a:srgbClr val="D4D4D4"/>
                </a:solidFill>
                <a:latin typeface="+mn-lt"/>
              </a:rPr>
              <a:t>X = </a:t>
            </a:r>
            <a:r>
              <a:rPr lang="es-CO" dirty="0" err="1">
                <a:solidFill>
                  <a:srgbClr val="D4D4D4"/>
                </a:solidFill>
                <a:latin typeface="+mn-lt"/>
              </a:rPr>
              <a:t>pd.DataFrame</a:t>
            </a:r>
            <a:r>
              <a:rPr lang="es-CO" dirty="0">
                <a:solidFill>
                  <a:srgbClr val="DCDCDC"/>
                </a:solidFill>
                <a:latin typeface="+mn-lt"/>
              </a:rPr>
              <a:t>(</a:t>
            </a:r>
            <a:r>
              <a:rPr lang="es-CO" dirty="0" err="1">
                <a:solidFill>
                  <a:srgbClr val="D4D4D4"/>
                </a:solidFill>
                <a:latin typeface="+mn-lt"/>
              </a:rPr>
              <a:t>np.c</a:t>
            </a:r>
            <a:r>
              <a:rPr lang="es-CO" dirty="0">
                <a:solidFill>
                  <a:srgbClr val="D4D4D4"/>
                </a:solidFill>
                <a:latin typeface="+mn-lt"/>
              </a:rPr>
              <a:t>_</a:t>
            </a:r>
            <a:r>
              <a:rPr lang="es-CO" dirty="0">
                <a:solidFill>
                  <a:srgbClr val="DCDCDC"/>
                </a:solidFill>
                <a:latin typeface="+mn-lt"/>
              </a:rPr>
              <a:t>[</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LSTAT</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columns</a:t>
            </a:r>
            <a:r>
              <a:rPr lang="es-CO" dirty="0">
                <a:solidFill>
                  <a:srgbClr val="D4D4D4"/>
                </a:solidFill>
                <a:latin typeface="+mn-lt"/>
              </a:rPr>
              <a:t> = </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LSTAT</a:t>
            </a:r>
            <a:r>
              <a:rPr lang="es-CO" dirty="0">
                <a:solidFill>
                  <a:srgbClr val="CE9178"/>
                </a:solidFill>
                <a:latin typeface="+mn-lt"/>
              </a:rPr>
              <a:t>'</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endParaRPr lang="es-CO" dirty="0">
              <a:solidFill>
                <a:srgbClr val="D4D4D4"/>
              </a:solidFill>
              <a:latin typeface="+mn-lt"/>
            </a:endParaRPr>
          </a:p>
          <a:p>
            <a:r>
              <a:rPr lang="es-CO" dirty="0">
                <a:solidFill>
                  <a:srgbClr val="D4D4D4"/>
                </a:solidFill>
                <a:latin typeface="+mn-lt"/>
              </a:rPr>
              <a:t>Y = </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MEDV</a:t>
            </a:r>
            <a:r>
              <a:rPr lang="es-CO" dirty="0">
                <a:solidFill>
                  <a:srgbClr val="CE9178"/>
                </a:solidFill>
                <a:latin typeface="+mn-lt"/>
              </a:rPr>
              <a:t>'</a:t>
            </a:r>
            <a:r>
              <a:rPr lang="es-CO" dirty="0">
                <a:solidFill>
                  <a:srgbClr val="DCDCDC"/>
                </a:solidFill>
                <a:latin typeface="+mn-lt"/>
              </a:rPr>
              <a:t>]</a:t>
            </a:r>
            <a:endParaRPr lang="es-CO" dirty="0">
              <a:solidFill>
                <a:srgbClr val="D4D4D4"/>
              </a:solidFill>
              <a:latin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1"/>
          <p:cNvSpPr txBox="1"/>
          <p:nvPr/>
        </p:nvSpPr>
        <p:spPr>
          <a:xfrm>
            <a:off x="0" y="74378"/>
            <a:ext cx="9144000" cy="477883"/>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Aplicando a LOAD BOSTON un algoritmo de regresión lineal</a:t>
            </a:r>
            <a:endParaRPr>
              <a:latin typeface="+mn-lt"/>
            </a:endParaRPr>
          </a:p>
        </p:txBody>
      </p:sp>
      <p:sp>
        <p:nvSpPr>
          <p:cNvPr id="4" name="Google Shape;413;p34">
            <a:extLst>
              <a:ext uri="{FF2B5EF4-FFF2-40B4-BE49-F238E27FC236}">
                <a16:creationId xmlns:a16="http://schemas.microsoft.com/office/drawing/2014/main" id="{3062A578-C599-434B-815E-87826C0FAFE0}"/>
              </a:ext>
            </a:extLst>
          </p:cNvPr>
          <p:cNvSpPr/>
          <p:nvPr/>
        </p:nvSpPr>
        <p:spPr>
          <a:xfrm>
            <a:off x="0" y="701466"/>
            <a:ext cx="12192000" cy="830956"/>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10: entrenando un modelo de regresión lineal</a:t>
            </a:r>
          </a:p>
          <a:p>
            <a:pPr lvl="0">
              <a:buSzPts val="1800"/>
            </a:pPr>
            <a:endParaRPr lang="es-ES" sz="1600" dirty="0">
              <a:latin typeface="+mn-lt"/>
              <a:cs typeface="Calibri"/>
              <a:sym typeface="Calibri"/>
            </a:endParaRPr>
          </a:p>
          <a:p>
            <a:pPr lvl="0">
              <a:buSzPts val="1800"/>
            </a:pPr>
            <a:r>
              <a:rPr lang="es-ES" sz="1600" dirty="0">
                <a:latin typeface="+mn-lt"/>
                <a:cs typeface="Calibri"/>
                <a:sym typeface="Calibri"/>
              </a:rPr>
              <a:t>Usando los datos de entrenamiento los aplicamos al algoritmo de regresión lineal.</a:t>
            </a:r>
          </a:p>
        </p:txBody>
      </p:sp>
      <p:sp>
        <p:nvSpPr>
          <p:cNvPr id="6" name="Rectángulo 5">
            <a:extLst>
              <a:ext uri="{FF2B5EF4-FFF2-40B4-BE49-F238E27FC236}">
                <a16:creationId xmlns:a16="http://schemas.microsoft.com/office/drawing/2014/main" id="{35D6BD17-A2C4-4C04-BCB0-4E42B7190097}"/>
              </a:ext>
            </a:extLst>
          </p:cNvPr>
          <p:cNvSpPr/>
          <p:nvPr/>
        </p:nvSpPr>
        <p:spPr>
          <a:xfrm>
            <a:off x="494922" y="1766863"/>
            <a:ext cx="11129727" cy="1169551"/>
          </a:xfrm>
          <a:prstGeom prst="rect">
            <a:avLst/>
          </a:prstGeom>
          <a:solidFill>
            <a:schemeClr val="tx1"/>
          </a:solidFill>
        </p:spPr>
        <p:txBody>
          <a:bodyPr wrap="square">
            <a:spAutoFit/>
          </a:bodyPr>
          <a:lstStyle/>
          <a:p>
            <a:r>
              <a:rPr lang="es-CO" dirty="0" err="1">
                <a:solidFill>
                  <a:srgbClr val="C586C0"/>
                </a:solidFill>
                <a:latin typeface="+mn-lt"/>
              </a:rPr>
              <a:t>from</a:t>
            </a:r>
            <a:r>
              <a:rPr lang="es-CO" dirty="0">
                <a:solidFill>
                  <a:srgbClr val="D4D4D4"/>
                </a:solidFill>
                <a:latin typeface="+mn-lt"/>
              </a:rPr>
              <a:t> </a:t>
            </a:r>
            <a:r>
              <a:rPr lang="es-CO" dirty="0" err="1">
                <a:solidFill>
                  <a:srgbClr val="D4D4D4"/>
                </a:solidFill>
                <a:latin typeface="+mn-lt"/>
              </a:rPr>
              <a:t>sklearn.linear_model</a:t>
            </a:r>
            <a:r>
              <a:rPr lang="es-CO" dirty="0">
                <a:solidFill>
                  <a:srgbClr val="D4D4D4"/>
                </a:solidFill>
                <a:latin typeface="+mn-lt"/>
              </a:rPr>
              <a:t> </a:t>
            </a: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LinearRegression</a:t>
            </a:r>
            <a:endParaRPr lang="es-CO" dirty="0">
              <a:solidFill>
                <a:srgbClr val="D4D4D4"/>
              </a:solidFill>
              <a:latin typeface="+mn-lt"/>
            </a:endParaRPr>
          </a:p>
          <a:p>
            <a:r>
              <a:rPr lang="es-CO" dirty="0" err="1">
                <a:solidFill>
                  <a:srgbClr val="C586C0"/>
                </a:solidFill>
                <a:latin typeface="+mn-lt"/>
              </a:rPr>
              <a:t>from</a:t>
            </a:r>
            <a:r>
              <a:rPr lang="es-CO" dirty="0">
                <a:solidFill>
                  <a:srgbClr val="D4D4D4"/>
                </a:solidFill>
                <a:latin typeface="+mn-lt"/>
              </a:rPr>
              <a:t> </a:t>
            </a:r>
            <a:r>
              <a:rPr lang="es-CO" dirty="0" err="1">
                <a:solidFill>
                  <a:srgbClr val="D4D4D4"/>
                </a:solidFill>
                <a:latin typeface="+mn-lt"/>
              </a:rPr>
              <a:t>sklearn.metrics</a:t>
            </a:r>
            <a:r>
              <a:rPr lang="es-CO" dirty="0">
                <a:solidFill>
                  <a:srgbClr val="D4D4D4"/>
                </a:solidFill>
                <a:latin typeface="+mn-lt"/>
              </a:rPr>
              <a:t> </a:t>
            </a: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mean_squared_error</a:t>
            </a:r>
            <a:endParaRPr lang="es-CO" dirty="0">
              <a:solidFill>
                <a:srgbClr val="D4D4D4"/>
              </a:solidFill>
              <a:latin typeface="+mn-lt"/>
            </a:endParaRPr>
          </a:p>
          <a:p>
            <a:br>
              <a:rPr lang="es-CO" dirty="0">
                <a:solidFill>
                  <a:srgbClr val="D4D4D4"/>
                </a:solidFill>
                <a:latin typeface="+mn-lt"/>
              </a:rPr>
            </a:br>
            <a:r>
              <a:rPr lang="es-CO" dirty="0" err="1">
                <a:solidFill>
                  <a:srgbClr val="D4D4D4"/>
                </a:solidFill>
                <a:latin typeface="+mn-lt"/>
              </a:rPr>
              <a:t>lin_model</a:t>
            </a:r>
            <a:r>
              <a:rPr lang="es-CO" dirty="0">
                <a:solidFill>
                  <a:srgbClr val="D4D4D4"/>
                </a:solidFill>
                <a:latin typeface="+mn-lt"/>
              </a:rPr>
              <a:t> = </a:t>
            </a:r>
            <a:r>
              <a:rPr lang="es-CO" dirty="0" err="1">
                <a:solidFill>
                  <a:srgbClr val="D4D4D4"/>
                </a:solidFill>
                <a:latin typeface="+mn-lt"/>
              </a:rPr>
              <a:t>LinearRegression</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lin_model.fit</a:t>
            </a:r>
            <a:r>
              <a:rPr lang="es-CO" dirty="0">
                <a:solidFill>
                  <a:srgbClr val="DCDCDC"/>
                </a:solidFill>
                <a:latin typeface="+mn-lt"/>
              </a:rPr>
              <a:t>(</a:t>
            </a:r>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endParaRPr lang="es-CO" dirty="0">
              <a:solidFill>
                <a:srgbClr val="D4D4D4"/>
              </a:solidFill>
              <a:latin typeface="+mn-lt"/>
            </a:endParaRPr>
          </a:p>
        </p:txBody>
      </p:sp>
      <p:sp>
        <p:nvSpPr>
          <p:cNvPr id="8" name="Google Shape;413;p34">
            <a:extLst>
              <a:ext uri="{FF2B5EF4-FFF2-40B4-BE49-F238E27FC236}">
                <a16:creationId xmlns:a16="http://schemas.microsoft.com/office/drawing/2014/main" id="{A8B22865-3BFB-4285-AD44-B2E78F92C623}"/>
              </a:ext>
            </a:extLst>
          </p:cNvPr>
          <p:cNvSpPr/>
          <p:nvPr/>
        </p:nvSpPr>
        <p:spPr>
          <a:xfrm>
            <a:off x="0" y="3170855"/>
            <a:ext cx="12192000" cy="584735"/>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11: evaluando el modelo</a:t>
            </a:r>
          </a:p>
          <a:p>
            <a:pPr lvl="0">
              <a:buSzPts val="1800"/>
            </a:pPr>
            <a:endParaRPr lang="es-ES" sz="1600" dirty="0">
              <a:latin typeface="+mn-lt"/>
              <a:cs typeface="Calibri"/>
              <a:sym typeface="Calibri"/>
            </a:endParaRPr>
          </a:p>
        </p:txBody>
      </p:sp>
      <p:sp>
        <p:nvSpPr>
          <p:cNvPr id="9" name="Rectángulo 8">
            <a:extLst>
              <a:ext uri="{FF2B5EF4-FFF2-40B4-BE49-F238E27FC236}">
                <a16:creationId xmlns:a16="http://schemas.microsoft.com/office/drawing/2014/main" id="{74E817D6-97B9-4B1E-9EB0-9EB90CF8D5D8}"/>
              </a:ext>
            </a:extLst>
          </p:cNvPr>
          <p:cNvSpPr/>
          <p:nvPr/>
        </p:nvSpPr>
        <p:spPr>
          <a:xfrm>
            <a:off x="172871" y="3647477"/>
            <a:ext cx="7870209" cy="2246769"/>
          </a:xfrm>
          <a:prstGeom prst="rect">
            <a:avLst/>
          </a:prstGeom>
          <a:solidFill>
            <a:schemeClr val="tx1"/>
          </a:solidFill>
        </p:spPr>
        <p:txBody>
          <a:bodyPr wrap="square">
            <a:spAutoFit/>
          </a:bodyPr>
          <a:lstStyle/>
          <a:p>
            <a:r>
              <a:rPr lang="es-CO" dirty="0">
                <a:solidFill>
                  <a:srgbClr val="6AA94F"/>
                </a:solidFill>
                <a:latin typeface="+mn-lt"/>
              </a:rPr>
              <a:t># poner a prueba la maquina (modelo)</a:t>
            </a:r>
            <a:endParaRPr lang="es-CO" dirty="0">
              <a:solidFill>
                <a:srgbClr val="D4D4D4"/>
              </a:solidFill>
              <a:latin typeface="+mn-lt"/>
            </a:endParaRPr>
          </a:p>
          <a:p>
            <a:r>
              <a:rPr lang="es-CO" dirty="0" err="1">
                <a:solidFill>
                  <a:srgbClr val="D4D4D4"/>
                </a:solidFill>
                <a:latin typeface="+mn-lt"/>
              </a:rPr>
              <a:t>Y_pred</a:t>
            </a:r>
            <a:r>
              <a:rPr lang="es-CO" dirty="0">
                <a:solidFill>
                  <a:srgbClr val="D4D4D4"/>
                </a:solidFill>
                <a:latin typeface="+mn-lt"/>
              </a:rPr>
              <a:t> = </a:t>
            </a:r>
            <a:r>
              <a:rPr lang="es-CO" dirty="0" err="1">
                <a:solidFill>
                  <a:srgbClr val="D4D4D4"/>
                </a:solidFill>
                <a:latin typeface="+mn-lt"/>
              </a:rPr>
              <a:t>lin_model.predict</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plt.scatter</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Y_test</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plt.plot</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Y_pred</a:t>
            </a:r>
            <a:r>
              <a:rPr lang="es-CO" dirty="0">
                <a:solidFill>
                  <a:srgbClr val="DCDCDC"/>
                </a:solidFill>
                <a:latin typeface="+mn-lt"/>
              </a:rPr>
              <a:t>,</a:t>
            </a:r>
            <a:r>
              <a:rPr lang="es-CO" dirty="0">
                <a:solidFill>
                  <a:srgbClr val="D4D4D4"/>
                </a:solidFill>
                <a:latin typeface="+mn-lt"/>
              </a:rPr>
              <a:t> color=</a:t>
            </a:r>
            <a:r>
              <a:rPr lang="es-CO" dirty="0">
                <a:solidFill>
                  <a:srgbClr val="CE9178"/>
                </a:solidFill>
                <a:latin typeface="+mn-lt"/>
              </a:rPr>
              <a:t>'red'</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linewidth</a:t>
            </a:r>
            <a:r>
              <a:rPr lang="es-CO" dirty="0">
                <a:solidFill>
                  <a:srgbClr val="D4D4D4"/>
                </a:solidFill>
                <a:latin typeface="+mn-lt"/>
              </a:rPr>
              <a:t>=</a:t>
            </a:r>
            <a:r>
              <a:rPr lang="es-CO" dirty="0">
                <a:solidFill>
                  <a:srgbClr val="B5CEA8"/>
                </a:solidFill>
                <a:latin typeface="+mn-lt"/>
              </a:rPr>
              <a:t>3</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plt.title</a:t>
            </a:r>
            <a:r>
              <a:rPr lang="es-CO" dirty="0">
                <a:solidFill>
                  <a:srgbClr val="DCDCDC"/>
                </a:solidFill>
                <a:latin typeface="+mn-lt"/>
              </a:rPr>
              <a:t>(</a:t>
            </a:r>
            <a:r>
              <a:rPr lang="es-CO" dirty="0">
                <a:solidFill>
                  <a:srgbClr val="CE9178"/>
                </a:solidFill>
                <a:latin typeface="+mn-lt"/>
              </a:rPr>
              <a:t>'Regresión Lineal Simple'</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plt.xlabel</a:t>
            </a:r>
            <a:r>
              <a:rPr lang="es-CO" dirty="0">
                <a:solidFill>
                  <a:srgbClr val="DCDCDC"/>
                </a:solidFill>
                <a:latin typeface="+mn-lt"/>
              </a:rPr>
              <a:t>(</a:t>
            </a:r>
            <a:r>
              <a:rPr lang="es-CO" dirty="0">
                <a:solidFill>
                  <a:srgbClr val="CE9178"/>
                </a:solidFill>
                <a:latin typeface="+mn-lt"/>
              </a:rPr>
              <a:t>'Número de habitaciones'</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plt.ylabel</a:t>
            </a:r>
            <a:r>
              <a:rPr lang="es-CO" dirty="0">
                <a:solidFill>
                  <a:srgbClr val="DCDCDC"/>
                </a:solidFill>
                <a:latin typeface="+mn-lt"/>
              </a:rPr>
              <a:t>(</a:t>
            </a:r>
            <a:r>
              <a:rPr lang="es-CO" dirty="0">
                <a:solidFill>
                  <a:srgbClr val="CE9178"/>
                </a:solidFill>
                <a:latin typeface="+mn-lt"/>
              </a:rPr>
              <a:t>'Valor medio'</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plt.show</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'\n </a:t>
            </a:r>
            <a:r>
              <a:rPr lang="es-CO" dirty="0" err="1">
                <a:solidFill>
                  <a:srgbClr val="CE9178"/>
                </a:solidFill>
                <a:latin typeface="+mn-lt"/>
              </a:rPr>
              <a:t>PRESICIÓN</a:t>
            </a:r>
            <a:r>
              <a:rPr lang="es-CO" dirty="0">
                <a:solidFill>
                  <a:srgbClr val="CE9178"/>
                </a:solidFill>
                <a:latin typeface="+mn-lt"/>
              </a:rPr>
              <a:t> DEL MODELO REGRESIÓN LINEAL SIMPLE'</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err="1">
                <a:solidFill>
                  <a:srgbClr val="D4D4D4"/>
                </a:solidFill>
                <a:latin typeface="+mn-lt"/>
              </a:rPr>
              <a:t>lin_model.score</a:t>
            </a:r>
            <a:r>
              <a:rPr lang="es-CO" dirty="0">
                <a:solidFill>
                  <a:srgbClr val="DCDCDC"/>
                </a:solidFill>
                <a:latin typeface="+mn-lt"/>
              </a:rPr>
              <a:t>(</a:t>
            </a:r>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endParaRPr lang="es-CO" dirty="0">
              <a:solidFill>
                <a:srgbClr val="D4D4D4"/>
              </a:solidFill>
              <a:latin typeface="+mn-lt"/>
            </a:endParaRPr>
          </a:p>
        </p:txBody>
      </p:sp>
    </p:spTree>
    <p:extLst>
      <p:ext uri="{BB962C8B-B14F-4D97-AF65-F5344CB8AC3E}">
        <p14:creationId xmlns:p14="http://schemas.microsoft.com/office/powerpoint/2010/main" val="2024850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p:nvPr/>
        </p:nvSpPr>
        <p:spPr>
          <a:xfrm>
            <a:off x="10578" y="47640"/>
            <a:ext cx="9144000" cy="45935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Aplicando a LOAD BOSTON un algoritmo de regresión lineal</a:t>
            </a:r>
            <a:endParaRPr>
              <a:latin typeface="+mn-lt"/>
            </a:endParaRPr>
          </a:p>
        </p:txBody>
      </p:sp>
      <p:sp>
        <p:nvSpPr>
          <p:cNvPr id="487" name="Google Shape;487;p44"/>
          <p:cNvSpPr/>
          <p:nvPr/>
        </p:nvSpPr>
        <p:spPr>
          <a:xfrm>
            <a:off x="1078174" y="990165"/>
            <a:ext cx="3386435"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Predicción con </a:t>
            </a:r>
            <a:r>
              <a:rPr lang="es-CO" sz="2000" b="1" dirty="0" err="1">
                <a:solidFill>
                  <a:schemeClr val="dk1"/>
                </a:solidFill>
                <a:latin typeface="+mn-lt"/>
                <a:ea typeface="Calibri"/>
                <a:cs typeface="Calibri"/>
                <a:sym typeface="Calibri"/>
              </a:rPr>
              <a:t>LSTAT</a:t>
            </a:r>
            <a:r>
              <a:rPr lang="es-CO" sz="2000" b="1" dirty="0">
                <a:solidFill>
                  <a:schemeClr val="dk1"/>
                </a:solidFill>
                <a:latin typeface="+mn-lt"/>
                <a:ea typeface="Calibri"/>
                <a:cs typeface="Calibri"/>
                <a:sym typeface="Calibri"/>
              </a:rPr>
              <a:t> (% de pobres)</a:t>
            </a:r>
            <a:endParaRPr sz="2000" dirty="0">
              <a:solidFill>
                <a:schemeClr val="dk1"/>
              </a:solidFill>
              <a:latin typeface="+mn-lt"/>
              <a:ea typeface="Calibri"/>
              <a:cs typeface="Calibri"/>
              <a:sym typeface="Calibri"/>
            </a:endParaRPr>
          </a:p>
        </p:txBody>
      </p:sp>
      <p:sp>
        <p:nvSpPr>
          <p:cNvPr id="2" name="CuadroTexto 1">
            <a:extLst>
              <a:ext uri="{FF2B5EF4-FFF2-40B4-BE49-F238E27FC236}">
                <a16:creationId xmlns:a16="http://schemas.microsoft.com/office/drawing/2014/main" id="{3C8E26BE-C333-4EE7-862C-00DD156C92CE}"/>
              </a:ext>
            </a:extLst>
          </p:cNvPr>
          <p:cNvSpPr txBox="1"/>
          <p:nvPr/>
        </p:nvSpPr>
        <p:spPr>
          <a:xfrm>
            <a:off x="313899" y="682388"/>
            <a:ext cx="4594528" cy="307777"/>
          </a:xfrm>
          <a:prstGeom prst="rect">
            <a:avLst/>
          </a:prstGeom>
          <a:noFill/>
        </p:spPr>
        <p:txBody>
          <a:bodyPr wrap="none" rtlCol="0">
            <a:spAutoFit/>
          </a:bodyPr>
          <a:lstStyle/>
          <a:p>
            <a:r>
              <a:rPr lang="es-CO" dirty="0">
                <a:latin typeface="+mn-lt"/>
              </a:rPr>
              <a:t>Entrenando un modelo con una sola variable </a:t>
            </a:r>
            <a:r>
              <a:rPr lang="es-CO" dirty="0" err="1">
                <a:latin typeface="+mn-lt"/>
              </a:rPr>
              <a:t>MEVD</a:t>
            </a:r>
            <a:r>
              <a:rPr lang="es-CO" dirty="0">
                <a:latin typeface="+mn-lt"/>
              </a:rPr>
              <a:t> Vs </a:t>
            </a:r>
          </a:p>
        </p:txBody>
      </p:sp>
      <p:pic>
        <p:nvPicPr>
          <p:cNvPr id="3" name="Imagen 2">
            <a:extLst>
              <a:ext uri="{FF2B5EF4-FFF2-40B4-BE49-F238E27FC236}">
                <a16:creationId xmlns:a16="http://schemas.microsoft.com/office/drawing/2014/main" id="{18F4D57E-2036-4FD7-B289-93511682C052}"/>
              </a:ext>
            </a:extLst>
          </p:cNvPr>
          <p:cNvPicPr>
            <a:picLocks noChangeAspect="1"/>
          </p:cNvPicPr>
          <p:nvPr/>
        </p:nvPicPr>
        <p:blipFill>
          <a:blip r:embed="rId3"/>
          <a:stretch>
            <a:fillRect/>
          </a:stretch>
        </p:blipFill>
        <p:spPr>
          <a:xfrm>
            <a:off x="313898" y="1700883"/>
            <a:ext cx="5334483" cy="4235123"/>
          </a:xfrm>
          <a:prstGeom prst="rect">
            <a:avLst/>
          </a:prstGeom>
        </p:spPr>
      </p:pic>
      <p:sp>
        <p:nvSpPr>
          <p:cNvPr id="12" name="Google Shape;487;p44">
            <a:extLst>
              <a:ext uri="{FF2B5EF4-FFF2-40B4-BE49-F238E27FC236}">
                <a16:creationId xmlns:a16="http://schemas.microsoft.com/office/drawing/2014/main" id="{1DF77EBB-C28B-46F9-9612-BC37E756146D}"/>
              </a:ext>
            </a:extLst>
          </p:cNvPr>
          <p:cNvSpPr/>
          <p:nvPr/>
        </p:nvSpPr>
        <p:spPr>
          <a:xfrm>
            <a:off x="7481248" y="990165"/>
            <a:ext cx="3118172"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Predicción con </a:t>
            </a:r>
            <a:r>
              <a:rPr lang="es-CO" sz="2000" b="1" dirty="0" err="1">
                <a:solidFill>
                  <a:schemeClr val="dk1"/>
                </a:solidFill>
                <a:latin typeface="+mn-lt"/>
                <a:ea typeface="Calibri"/>
                <a:cs typeface="Calibri"/>
                <a:sym typeface="Calibri"/>
              </a:rPr>
              <a:t>RM</a:t>
            </a:r>
            <a:r>
              <a:rPr lang="es-CO" sz="2000" b="1" dirty="0">
                <a:solidFill>
                  <a:schemeClr val="dk1"/>
                </a:solidFill>
                <a:latin typeface="+mn-lt"/>
                <a:ea typeface="Calibri"/>
                <a:cs typeface="Calibri"/>
                <a:sym typeface="Calibri"/>
              </a:rPr>
              <a:t> (# de habitaciones)</a:t>
            </a:r>
            <a:endParaRPr sz="2000" dirty="0">
              <a:solidFill>
                <a:schemeClr val="dk1"/>
              </a:solidFill>
              <a:latin typeface="+mn-lt"/>
              <a:ea typeface="Calibri"/>
              <a:cs typeface="Calibri"/>
              <a:sym typeface="Calibri"/>
            </a:endParaRPr>
          </a:p>
        </p:txBody>
      </p:sp>
      <p:pic>
        <p:nvPicPr>
          <p:cNvPr id="4" name="Imagen 3">
            <a:extLst>
              <a:ext uri="{FF2B5EF4-FFF2-40B4-BE49-F238E27FC236}">
                <a16:creationId xmlns:a16="http://schemas.microsoft.com/office/drawing/2014/main" id="{A36EBD65-49C9-426E-B609-466F4D96EE29}"/>
              </a:ext>
            </a:extLst>
          </p:cNvPr>
          <p:cNvPicPr>
            <a:picLocks noChangeAspect="1"/>
          </p:cNvPicPr>
          <p:nvPr/>
        </p:nvPicPr>
        <p:blipFill>
          <a:blip r:embed="rId4"/>
          <a:stretch>
            <a:fillRect/>
          </a:stretch>
        </p:blipFill>
        <p:spPr>
          <a:xfrm>
            <a:off x="6402591" y="1698011"/>
            <a:ext cx="5334484" cy="425137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p:nvPr/>
        </p:nvSpPr>
        <p:spPr>
          <a:xfrm>
            <a:off x="10578" y="47640"/>
            <a:ext cx="9862118" cy="45935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Aplicando a LOAD BOSTON un algoritmo de regresión lineal</a:t>
            </a:r>
            <a:endParaRPr>
              <a:latin typeface="+mn-lt"/>
            </a:endParaRPr>
          </a:p>
        </p:txBody>
      </p:sp>
      <p:sp>
        <p:nvSpPr>
          <p:cNvPr id="487" name="Google Shape;487;p44"/>
          <p:cNvSpPr/>
          <p:nvPr/>
        </p:nvSpPr>
        <p:spPr>
          <a:xfrm>
            <a:off x="1078174" y="990165"/>
            <a:ext cx="2811438"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Predicción con </a:t>
            </a:r>
            <a:r>
              <a:rPr lang="es-CO" sz="2000" b="1" dirty="0" err="1">
                <a:solidFill>
                  <a:schemeClr val="dk1"/>
                </a:solidFill>
                <a:latin typeface="+mn-lt"/>
                <a:ea typeface="Calibri"/>
                <a:cs typeface="Calibri"/>
                <a:sym typeface="Calibri"/>
              </a:rPr>
              <a:t>LSTAT</a:t>
            </a:r>
            <a:r>
              <a:rPr lang="es-CO" sz="2000" b="1" dirty="0">
                <a:solidFill>
                  <a:schemeClr val="dk1"/>
                </a:solidFill>
                <a:latin typeface="+mn-lt"/>
                <a:ea typeface="Calibri"/>
                <a:cs typeface="Calibri"/>
                <a:sym typeface="Calibri"/>
              </a:rPr>
              <a:t> (% de pobres)</a:t>
            </a:r>
            <a:endParaRPr sz="2000" dirty="0">
              <a:solidFill>
                <a:schemeClr val="dk1"/>
              </a:solidFill>
              <a:latin typeface="+mn-lt"/>
              <a:ea typeface="Calibri"/>
              <a:cs typeface="Calibri"/>
              <a:sym typeface="Calibri"/>
            </a:endParaRPr>
          </a:p>
        </p:txBody>
      </p:sp>
      <p:sp>
        <p:nvSpPr>
          <p:cNvPr id="2" name="CuadroTexto 1">
            <a:extLst>
              <a:ext uri="{FF2B5EF4-FFF2-40B4-BE49-F238E27FC236}">
                <a16:creationId xmlns:a16="http://schemas.microsoft.com/office/drawing/2014/main" id="{3C8E26BE-C333-4EE7-862C-00DD156C92CE}"/>
              </a:ext>
            </a:extLst>
          </p:cNvPr>
          <p:cNvSpPr txBox="1"/>
          <p:nvPr/>
        </p:nvSpPr>
        <p:spPr>
          <a:xfrm>
            <a:off x="313899" y="682388"/>
            <a:ext cx="6279688" cy="307777"/>
          </a:xfrm>
          <a:prstGeom prst="rect">
            <a:avLst/>
          </a:prstGeom>
          <a:noFill/>
        </p:spPr>
        <p:txBody>
          <a:bodyPr wrap="square" rtlCol="0">
            <a:spAutoFit/>
          </a:bodyPr>
          <a:lstStyle/>
          <a:p>
            <a:r>
              <a:rPr lang="es-CO" dirty="0">
                <a:latin typeface="+mn-lt"/>
              </a:rPr>
              <a:t>Entrenando un modelo con una sola variable </a:t>
            </a:r>
            <a:r>
              <a:rPr lang="es-CO" dirty="0" err="1">
                <a:latin typeface="+mn-lt"/>
              </a:rPr>
              <a:t>MEVD</a:t>
            </a:r>
            <a:r>
              <a:rPr lang="es-CO" dirty="0">
                <a:latin typeface="+mn-lt"/>
              </a:rPr>
              <a:t> Vs (</a:t>
            </a:r>
            <a:r>
              <a:rPr lang="es-CO" dirty="0" err="1">
                <a:latin typeface="+mn-lt"/>
              </a:rPr>
              <a:t>LSTAT</a:t>
            </a:r>
            <a:r>
              <a:rPr lang="es-CO" dirty="0">
                <a:latin typeface="+mn-lt"/>
              </a:rPr>
              <a:t> + </a:t>
            </a:r>
            <a:r>
              <a:rPr lang="es-CO" dirty="0" err="1">
                <a:latin typeface="+mn-lt"/>
              </a:rPr>
              <a:t>RM</a:t>
            </a:r>
            <a:r>
              <a:rPr lang="es-CO" dirty="0">
                <a:latin typeface="+mn-lt"/>
              </a:rPr>
              <a:t>) </a:t>
            </a:r>
          </a:p>
        </p:txBody>
      </p:sp>
      <p:sp>
        <p:nvSpPr>
          <p:cNvPr id="12" name="Google Shape;487;p44">
            <a:extLst>
              <a:ext uri="{FF2B5EF4-FFF2-40B4-BE49-F238E27FC236}">
                <a16:creationId xmlns:a16="http://schemas.microsoft.com/office/drawing/2014/main" id="{1DF77EBB-C28B-46F9-9612-BC37E756146D}"/>
              </a:ext>
            </a:extLst>
          </p:cNvPr>
          <p:cNvSpPr/>
          <p:nvPr/>
        </p:nvSpPr>
        <p:spPr>
          <a:xfrm>
            <a:off x="7481248" y="990165"/>
            <a:ext cx="2499875"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Predicción con </a:t>
            </a:r>
            <a:r>
              <a:rPr lang="es-CO" sz="2000" b="1" dirty="0" err="1">
                <a:solidFill>
                  <a:schemeClr val="dk1"/>
                </a:solidFill>
                <a:latin typeface="+mn-lt"/>
                <a:ea typeface="Calibri"/>
                <a:cs typeface="Calibri"/>
                <a:sym typeface="Calibri"/>
              </a:rPr>
              <a:t>RM</a:t>
            </a:r>
            <a:r>
              <a:rPr lang="es-CO" sz="2000" b="1" dirty="0">
                <a:solidFill>
                  <a:schemeClr val="dk1"/>
                </a:solidFill>
                <a:latin typeface="+mn-lt"/>
                <a:ea typeface="Calibri"/>
                <a:cs typeface="Calibri"/>
                <a:sym typeface="Calibri"/>
              </a:rPr>
              <a:t> (# de habitaciones)</a:t>
            </a:r>
            <a:endParaRPr sz="2000" dirty="0">
              <a:solidFill>
                <a:schemeClr val="dk1"/>
              </a:solidFill>
              <a:latin typeface="+mn-lt"/>
              <a:ea typeface="Calibri"/>
              <a:cs typeface="Calibri"/>
              <a:sym typeface="Calibri"/>
            </a:endParaRPr>
          </a:p>
        </p:txBody>
      </p:sp>
      <p:pic>
        <p:nvPicPr>
          <p:cNvPr id="5" name="Imagen 4">
            <a:extLst>
              <a:ext uri="{FF2B5EF4-FFF2-40B4-BE49-F238E27FC236}">
                <a16:creationId xmlns:a16="http://schemas.microsoft.com/office/drawing/2014/main" id="{EC4C4BEE-E12E-4EE9-849A-D1EF156C3505}"/>
              </a:ext>
            </a:extLst>
          </p:cNvPr>
          <p:cNvPicPr>
            <a:picLocks noChangeAspect="1"/>
          </p:cNvPicPr>
          <p:nvPr/>
        </p:nvPicPr>
        <p:blipFill>
          <a:blip r:embed="rId3"/>
          <a:stretch>
            <a:fillRect/>
          </a:stretch>
        </p:blipFill>
        <p:spPr>
          <a:xfrm>
            <a:off x="5934217" y="1698011"/>
            <a:ext cx="5753423" cy="4283977"/>
          </a:xfrm>
          <a:prstGeom prst="rect">
            <a:avLst/>
          </a:prstGeom>
        </p:spPr>
      </p:pic>
      <p:pic>
        <p:nvPicPr>
          <p:cNvPr id="6" name="Imagen 5">
            <a:extLst>
              <a:ext uri="{FF2B5EF4-FFF2-40B4-BE49-F238E27FC236}">
                <a16:creationId xmlns:a16="http://schemas.microsoft.com/office/drawing/2014/main" id="{BFF6753F-04E1-4B79-A3EE-99C49243EBAC}"/>
              </a:ext>
            </a:extLst>
          </p:cNvPr>
          <p:cNvPicPr>
            <a:picLocks noChangeAspect="1"/>
          </p:cNvPicPr>
          <p:nvPr/>
        </p:nvPicPr>
        <p:blipFill>
          <a:blip r:embed="rId4"/>
          <a:stretch>
            <a:fillRect/>
          </a:stretch>
        </p:blipFill>
        <p:spPr>
          <a:xfrm>
            <a:off x="313900" y="1698012"/>
            <a:ext cx="5753424" cy="4242326"/>
          </a:xfrm>
          <a:prstGeom prst="rect">
            <a:avLst/>
          </a:prstGeom>
        </p:spPr>
      </p:pic>
    </p:spTree>
    <p:extLst>
      <p:ext uri="{BB962C8B-B14F-4D97-AF65-F5344CB8AC3E}">
        <p14:creationId xmlns:p14="http://schemas.microsoft.com/office/powerpoint/2010/main" val="4118032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6"/>
          <p:cNvSpPr/>
          <p:nvPr/>
        </p:nvSpPr>
        <p:spPr>
          <a:xfrm>
            <a:off x="1524000" y="269683"/>
            <a:ext cx="8963694" cy="5601533"/>
          </a:xfrm>
          <a:prstGeom prst="rect">
            <a:avLst/>
          </a:prstGeom>
          <a:noFill/>
          <a:ln>
            <a:noFill/>
          </a:ln>
        </p:spPr>
        <p:txBody>
          <a:bodyPr spcFirstLastPara="1" wrap="square" lIns="91425" tIns="45700" rIns="91425" bIns="45700" anchor="t" anchorCtr="0">
            <a:spAutoFit/>
          </a:bodyPr>
          <a:lstStyle/>
          <a:p>
            <a:pPr algn="ctr">
              <a:buSzPts val="6600"/>
            </a:pPr>
            <a:r>
              <a:rPr lang="es-CO" sz="6600" b="1" dirty="0">
                <a:solidFill>
                  <a:schemeClr val="dk1"/>
                </a:solidFill>
                <a:latin typeface="+mn-lt"/>
                <a:ea typeface="Calibri"/>
                <a:cs typeface="Calibri"/>
                <a:sym typeface="Calibri"/>
              </a:rPr>
              <a:t>Un buen modelo debe arrojar una precisión superior al 80% (siempre).</a:t>
            </a:r>
            <a:endParaRPr dirty="0">
              <a:latin typeface="+mn-lt"/>
            </a:endParaRPr>
          </a:p>
          <a:p>
            <a:pPr algn="ctr">
              <a:buSzPts val="6600"/>
            </a:pPr>
            <a:endParaRPr sz="6600" b="1" dirty="0">
              <a:solidFill>
                <a:schemeClr val="dk1"/>
              </a:solidFill>
              <a:latin typeface="+mn-lt"/>
              <a:ea typeface="Calibri"/>
              <a:cs typeface="Calibri"/>
              <a:sym typeface="Calibri"/>
            </a:endParaRPr>
          </a:p>
          <a:p>
            <a:pPr algn="ctr">
              <a:buSzPts val="2800"/>
            </a:pPr>
            <a:r>
              <a:rPr lang="es-CO" sz="2800" b="1" i="1" dirty="0">
                <a:solidFill>
                  <a:srgbClr val="FF0000"/>
                </a:solidFill>
                <a:latin typeface="+mn-lt"/>
                <a:ea typeface="Calibri"/>
                <a:cs typeface="Calibri"/>
                <a:sym typeface="Calibri"/>
              </a:rPr>
              <a:t>De lo contrario hay que buscar otro algoritmo</a:t>
            </a:r>
            <a:endParaRPr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5"/>
          <p:cNvSpPr txBox="1"/>
          <p:nvPr/>
        </p:nvSpPr>
        <p:spPr>
          <a:xfrm>
            <a:off x="1196250" y="2006397"/>
            <a:ext cx="10380452" cy="3416279"/>
          </a:xfrm>
          <a:prstGeom prst="rect">
            <a:avLst/>
          </a:prstGeom>
          <a:noFill/>
          <a:ln>
            <a:noFill/>
          </a:ln>
        </p:spPr>
        <p:txBody>
          <a:bodyPr spcFirstLastPara="1" wrap="square" lIns="91425" tIns="45700" rIns="91425" bIns="45700" anchor="t" anchorCtr="0">
            <a:spAutoFit/>
          </a:bodyPr>
          <a:lstStyle/>
          <a:p>
            <a:pPr algn="ctr">
              <a:buSzPts val="7200"/>
            </a:pPr>
            <a:r>
              <a:rPr lang="es-CO" sz="7200" b="1" dirty="0">
                <a:solidFill>
                  <a:schemeClr val="dk1"/>
                </a:solidFill>
                <a:latin typeface="+mn-lt"/>
                <a:ea typeface="Calibri"/>
                <a:cs typeface="Calibri"/>
                <a:sym typeface="Calibri"/>
              </a:rPr>
              <a:t>Modelos para entender las realidades caóticas de nuestro universo</a:t>
            </a:r>
            <a:endParaRPr dirty="0">
              <a:latin typeface="+mn-l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7"/>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300"/>
            </a:pPr>
            <a:r>
              <a:rPr lang="es-CO" sz="3052" b="1">
                <a:solidFill>
                  <a:schemeClr val="lt1"/>
                </a:solidFill>
                <a:latin typeface="+mn-lt"/>
                <a:ea typeface="Tahoma"/>
                <a:cs typeface="Tahoma"/>
                <a:sym typeface="Tahoma"/>
              </a:rPr>
              <a:t>Aplicando a LOAD BOSTON algoritmo FULL</a:t>
            </a:r>
            <a:endParaRPr sz="1295">
              <a:latin typeface="+mn-lt"/>
            </a:endParaRPr>
          </a:p>
        </p:txBody>
      </p:sp>
      <p:sp>
        <p:nvSpPr>
          <p:cNvPr id="510" name="Google Shape;510;p47"/>
          <p:cNvSpPr/>
          <p:nvPr/>
        </p:nvSpPr>
        <p:spPr>
          <a:xfrm>
            <a:off x="245660" y="759038"/>
            <a:ext cx="10422340" cy="5847714"/>
          </a:xfrm>
          <a:prstGeom prst="rect">
            <a:avLst/>
          </a:prstGeom>
          <a:solidFill>
            <a:schemeClr val="lt1"/>
          </a:solidFill>
          <a:ln>
            <a:noFill/>
          </a:ln>
        </p:spPr>
        <p:txBody>
          <a:bodyPr spcFirstLastPara="1" wrap="square" lIns="91425" tIns="45700" rIns="91425" bIns="45700" anchor="t" anchorCtr="0">
            <a:spAutoFit/>
          </a:bodyPr>
          <a:lstStyle/>
          <a:p>
            <a:pPr>
              <a:buSzPts val="1400"/>
            </a:pPr>
            <a:r>
              <a:rPr lang="es-CO" sz="1100" dirty="0" err="1">
                <a:latin typeface="+mn-lt"/>
              </a:rPr>
              <a:t>import</a:t>
            </a:r>
            <a:r>
              <a:rPr lang="es-CO" sz="1100" dirty="0">
                <a:latin typeface="+mn-lt"/>
              </a:rPr>
              <a:t> numpy as </a:t>
            </a:r>
            <a:r>
              <a:rPr lang="es-CO" sz="1100" dirty="0" err="1">
                <a:latin typeface="+mn-lt"/>
              </a:rPr>
              <a:t>np</a:t>
            </a:r>
            <a:r>
              <a:rPr lang="es-CO" sz="1100" dirty="0">
                <a:latin typeface="+mn-lt"/>
              </a:rPr>
              <a:t>              #Mejora el soporte para vectores y matrices</a:t>
            </a:r>
          </a:p>
          <a:p>
            <a:pPr>
              <a:buSzPts val="1400"/>
            </a:pPr>
            <a:r>
              <a:rPr lang="es-CO" sz="1100" dirty="0" err="1">
                <a:latin typeface="+mn-lt"/>
              </a:rPr>
              <a:t>import</a:t>
            </a:r>
            <a:r>
              <a:rPr lang="es-CO" sz="1100" dirty="0">
                <a:latin typeface="+mn-lt"/>
              </a:rPr>
              <a:t> pandas as </a:t>
            </a:r>
            <a:r>
              <a:rPr lang="es-CO" sz="1100" dirty="0" err="1">
                <a:latin typeface="+mn-lt"/>
              </a:rPr>
              <a:t>pd</a:t>
            </a:r>
            <a:r>
              <a:rPr lang="es-CO" sz="1100" dirty="0">
                <a:latin typeface="+mn-lt"/>
              </a:rPr>
              <a:t>             #Estructura de datos (Ciencia de datos)</a:t>
            </a:r>
          </a:p>
          <a:p>
            <a:pPr>
              <a:buSzPts val="1400"/>
            </a:pPr>
            <a:endParaRPr lang="es-CO" sz="1100" dirty="0">
              <a:latin typeface="+mn-lt"/>
            </a:endParaRPr>
          </a:p>
          <a:p>
            <a:pPr>
              <a:buSzPts val="1400"/>
            </a:pPr>
            <a:r>
              <a:rPr lang="es-CO" sz="1100" dirty="0" err="1">
                <a:latin typeface="+mn-lt"/>
              </a:rPr>
              <a:t>import</a:t>
            </a:r>
            <a:r>
              <a:rPr lang="es-CO" sz="1100" dirty="0">
                <a:latin typeface="+mn-lt"/>
              </a:rPr>
              <a:t> </a:t>
            </a:r>
            <a:r>
              <a:rPr lang="es-CO" sz="1100" dirty="0" err="1">
                <a:latin typeface="+mn-lt"/>
              </a:rPr>
              <a:t>matplotlib.pyplot</a:t>
            </a:r>
            <a:r>
              <a:rPr lang="es-CO" sz="1100" dirty="0">
                <a:latin typeface="+mn-lt"/>
              </a:rPr>
              <a:t> as </a:t>
            </a:r>
            <a:r>
              <a:rPr lang="es-CO" sz="1100" dirty="0" err="1">
                <a:latin typeface="+mn-lt"/>
              </a:rPr>
              <a:t>plt</a:t>
            </a:r>
            <a:r>
              <a:rPr lang="es-CO" sz="1100" dirty="0">
                <a:latin typeface="+mn-lt"/>
              </a:rPr>
              <a:t> #Para graficar</a:t>
            </a:r>
          </a:p>
          <a:p>
            <a:pPr>
              <a:buSzPts val="1400"/>
            </a:pPr>
            <a:r>
              <a:rPr lang="es-CO" sz="1100" dirty="0" err="1">
                <a:latin typeface="+mn-lt"/>
              </a:rPr>
              <a:t>import</a:t>
            </a:r>
            <a:r>
              <a:rPr lang="es-CO" sz="1100" dirty="0">
                <a:latin typeface="+mn-lt"/>
              </a:rPr>
              <a:t> </a:t>
            </a:r>
            <a:r>
              <a:rPr lang="es-CO" sz="1100" dirty="0" err="1">
                <a:latin typeface="+mn-lt"/>
              </a:rPr>
              <a:t>seaborn</a:t>
            </a:r>
            <a:r>
              <a:rPr lang="es-CO" sz="1100" dirty="0">
                <a:latin typeface="+mn-lt"/>
              </a:rPr>
              <a:t> as </a:t>
            </a:r>
            <a:r>
              <a:rPr lang="es-CO" sz="1100" dirty="0" err="1">
                <a:latin typeface="+mn-lt"/>
              </a:rPr>
              <a:t>sns</a:t>
            </a:r>
            <a:r>
              <a:rPr lang="es-CO" sz="1100" dirty="0">
                <a:latin typeface="+mn-lt"/>
              </a:rPr>
              <a:t>           #interfaz de alto nivel para dibujar gráficos estadísticos (basada en </a:t>
            </a:r>
            <a:r>
              <a:rPr lang="es-CO" sz="1100" dirty="0" err="1">
                <a:latin typeface="+mn-lt"/>
              </a:rPr>
              <a:t>matplotlib</a:t>
            </a:r>
            <a:r>
              <a:rPr lang="es-CO" sz="1100" dirty="0">
                <a:latin typeface="+mn-lt"/>
              </a:rPr>
              <a:t>)</a:t>
            </a:r>
          </a:p>
          <a:p>
            <a:pPr>
              <a:buSzPts val="1400"/>
            </a:pPr>
            <a:endParaRPr lang="es-CO" sz="1100" dirty="0">
              <a:latin typeface="+mn-lt"/>
            </a:endParaRPr>
          </a:p>
          <a:p>
            <a:pPr>
              <a:buSzPts val="1400"/>
            </a:pPr>
            <a:r>
              <a:rPr lang="en-US" sz="1100" dirty="0">
                <a:latin typeface="+mn-lt"/>
              </a:rPr>
              <a:t>from </a:t>
            </a:r>
            <a:r>
              <a:rPr lang="en-US" sz="1100" dirty="0" err="1">
                <a:latin typeface="+mn-lt"/>
              </a:rPr>
              <a:t>sklearn.model_selection</a:t>
            </a:r>
            <a:r>
              <a:rPr lang="en-US" sz="1100" dirty="0">
                <a:latin typeface="+mn-lt"/>
              </a:rPr>
              <a:t> import </a:t>
            </a:r>
            <a:r>
              <a:rPr lang="en-US" sz="1100" dirty="0" err="1">
                <a:latin typeface="+mn-lt"/>
              </a:rPr>
              <a:t>train_test_split</a:t>
            </a:r>
            <a:endParaRPr lang="en-US" sz="1100" dirty="0">
              <a:latin typeface="+mn-lt"/>
            </a:endParaRPr>
          </a:p>
          <a:p>
            <a:r>
              <a:rPr lang="es-CO" sz="1100" dirty="0" err="1">
                <a:latin typeface="+mn-lt"/>
              </a:rPr>
              <a:t>from</a:t>
            </a:r>
            <a:r>
              <a:rPr lang="es-CO" sz="1100" dirty="0">
                <a:latin typeface="+mn-lt"/>
              </a:rPr>
              <a:t> </a:t>
            </a:r>
            <a:r>
              <a:rPr lang="es-CO" sz="1100" dirty="0" err="1">
                <a:latin typeface="+mn-lt"/>
              </a:rPr>
              <a:t>sklearn.linear_model</a:t>
            </a:r>
            <a:r>
              <a:rPr lang="es-CO" sz="1100" dirty="0">
                <a:latin typeface="+mn-lt"/>
              </a:rPr>
              <a:t> </a:t>
            </a:r>
            <a:r>
              <a:rPr lang="es-CO" sz="1100" dirty="0" err="1">
                <a:latin typeface="+mn-lt"/>
              </a:rPr>
              <a:t>import</a:t>
            </a:r>
            <a:r>
              <a:rPr lang="es-CO" sz="1100" dirty="0">
                <a:latin typeface="+mn-lt"/>
              </a:rPr>
              <a:t> </a:t>
            </a:r>
            <a:r>
              <a:rPr lang="es-CO" sz="1100" dirty="0" err="1">
                <a:latin typeface="+mn-lt"/>
              </a:rPr>
              <a:t>LinearRegression</a:t>
            </a:r>
            <a:endParaRPr lang="es-CO" sz="1100" dirty="0">
              <a:latin typeface="+mn-lt"/>
            </a:endParaRPr>
          </a:p>
          <a:p>
            <a:pPr>
              <a:buSzPts val="1400"/>
            </a:pPr>
            <a:endParaRPr lang="en-US" sz="1100" dirty="0">
              <a:latin typeface="+mn-lt"/>
            </a:endParaRPr>
          </a:p>
          <a:p>
            <a:pPr>
              <a:buSzPts val="1400"/>
            </a:pPr>
            <a:r>
              <a:rPr lang="en-US" sz="1100" dirty="0">
                <a:latin typeface="+mn-lt"/>
              </a:rPr>
              <a:t>from </a:t>
            </a:r>
            <a:r>
              <a:rPr lang="en-US" sz="1100" dirty="0" err="1">
                <a:latin typeface="+mn-lt"/>
              </a:rPr>
              <a:t>sklearn.datasets</a:t>
            </a:r>
            <a:r>
              <a:rPr lang="en-US" sz="1100" dirty="0">
                <a:latin typeface="+mn-lt"/>
              </a:rPr>
              <a:t> import </a:t>
            </a:r>
            <a:r>
              <a:rPr lang="en-US" sz="1100" dirty="0" err="1">
                <a:latin typeface="+mn-lt"/>
              </a:rPr>
              <a:t>load_boston</a:t>
            </a:r>
            <a:endParaRPr lang="en-US" sz="1100" dirty="0">
              <a:latin typeface="+mn-lt"/>
            </a:endParaRPr>
          </a:p>
          <a:p>
            <a:pPr>
              <a:buSzPts val="1400"/>
            </a:pPr>
            <a:endParaRPr lang="en-US" sz="1100" dirty="0">
              <a:latin typeface="+mn-lt"/>
            </a:endParaRPr>
          </a:p>
          <a:p>
            <a:pPr>
              <a:buSzPts val="1400"/>
            </a:pPr>
            <a:r>
              <a:rPr lang="en-US" sz="1100" dirty="0" err="1">
                <a:latin typeface="+mn-lt"/>
              </a:rPr>
              <a:t>boston_dataset</a:t>
            </a:r>
            <a:r>
              <a:rPr lang="en-US" sz="1100" dirty="0">
                <a:latin typeface="+mn-lt"/>
              </a:rPr>
              <a:t> = </a:t>
            </a:r>
            <a:r>
              <a:rPr lang="en-US" sz="1100" dirty="0" err="1">
                <a:latin typeface="+mn-lt"/>
              </a:rPr>
              <a:t>load_boston</a:t>
            </a:r>
            <a:r>
              <a:rPr lang="en-US" sz="1100" dirty="0">
                <a:latin typeface="+mn-lt"/>
              </a:rPr>
              <a:t>()</a:t>
            </a:r>
          </a:p>
          <a:p>
            <a:pPr>
              <a:buSzPts val="1400"/>
            </a:pPr>
            <a:r>
              <a:rPr lang="es-CO" sz="1100" dirty="0">
                <a:latin typeface="+mn-lt"/>
              </a:rPr>
              <a:t>#creamos una tabla (tipo </a:t>
            </a:r>
            <a:r>
              <a:rPr lang="es-CO" sz="1100" dirty="0" err="1">
                <a:latin typeface="+mn-lt"/>
              </a:rPr>
              <a:t>excel</a:t>
            </a:r>
            <a:r>
              <a:rPr lang="es-CO" sz="1100" dirty="0">
                <a:latin typeface="+mn-lt"/>
              </a:rPr>
              <a:t> con PANDAS, con </a:t>
            </a:r>
            <a:r>
              <a:rPr lang="es-CO" sz="1100" dirty="0" err="1">
                <a:latin typeface="+mn-lt"/>
              </a:rPr>
              <a:t>titulos</a:t>
            </a:r>
            <a:r>
              <a:rPr lang="es-CO" sz="1100" dirty="0">
                <a:latin typeface="+mn-lt"/>
              </a:rPr>
              <a:t> para </a:t>
            </a:r>
            <a:r>
              <a:rPr lang="es-CO" sz="1100" dirty="0" err="1">
                <a:latin typeface="+mn-lt"/>
              </a:rPr>
              <a:t>faciliar</a:t>
            </a:r>
            <a:r>
              <a:rPr lang="es-CO" sz="1100" dirty="0">
                <a:latin typeface="+mn-lt"/>
              </a:rPr>
              <a:t> la manipulación)</a:t>
            </a:r>
          </a:p>
          <a:p>
            <a:pPr>
              <a:buSzPts val="1400"/>
            </a:pPr>
            <a:r>
              <a:rPr lang="es-CO" sz="1100" dirty="0" err="1">
                <a:latin typeface="+mn-lt"/>
              </a:rPr>
              <a:t>boston</a:t>
            </a:r>
            <a:r>
              <a:rPr lang="es-CO" sz="1100" dirty="0">
                <a:latin typeface="+mn-lt"/>
              </a:rPr>
              <a:t> = </a:t>
            </a:r>
            <a:r>
              <a:rPr lang="es-CO" sz="1100" dirty="0" err="1">
                <a:latin typeface="+mn-lt"/>
              </a:rPr>
              <a:t>pd.DataFrame</a:t>
            </a:r>
            <a:r>
              <a:rPr lang="es-CO" sz="1100" dirty="0">
                <a:latin typeface="+mn-lt"/>
              </a:rPr>
              <a:t>(</a:t>
            </a:r>
            <a:r>
              <a:rPr lang="es-CO" sz="1100" dirty="0" err="1">
                <a:latin typeface="+mn-lt"/>
              </a:rPr>
              <a:t>boston_dataset.data</a:t>
            </a:r>
            <a:r>
              <a:rPr lang="es-CO" sz="1100" dirty="0">
                <a:latin typeface="+mn-lt"/>
              </a:rPr>
              <a:t>, </a:t>
            </a:r>
            <a:r>
              <a:rPr lang="es-CO" sz="1100" dirty="0" err="1">
                <a:latin typeface="+mn-lt"/>
              </a:rPr>
              <a:t>columns</a:t>
            </a:r>
            <a:r>
              <a:rPr lang="es-CO" sz="1100" dirty="0">
                <a:latin typeface="+mn-lt"/>
              </a:rPr>
              <a:t>=</a:t>
            </a:r>
            <a:r>
              <a:rPr lang="es-CO" sz="1100" dirty="0" err="1">
                <a:latin typeface="+mn-lt"/>
              </a:rPr>
              <a:t>boston_dataset.feature_names</a:t>
            </a:r>
            <a:r>
              <a:rPr lang="es-CO" sz="1100" dirty="0">
                <a:latin typeface="+mn-lt"/>
              </a:rPr>
              <a:t>)</a:t>
            </a:r>
          </a:p>
          <a:p>
            <a:pPr>
              <a:buSzPts val="1400"/>
            </a:pPr>
            <a:r>
              <a:rPr lang="es-ES" sz="1100" dirty="0">
                <a:latin typeface="+mn-lt"/>
              </a:rPr>
              <a:t>#Agregamos en la tabla los valores de target del </a:t>
            </a:r>
            <a:r>
              <a:rPr lang="es-ES" sz="1100" dirty="0" err="1">
                <a:latin typeface="+mn-lt"/>
              </a:rPr>
              <a:t>dataset</a:t>
            </a:r>
            <a:endParaRPr lang="es-ES" sz="1100" dirty="0">
              <a:latin typeface="+mn-lt"/>
            </a:endParaRPr>
          </a:p>
          <a:p>
            <a:pPr>
              <a:buSzPts val="1400"/>
            </a:pPr>
            <a:r>
              <a:rPr lang="es-ES" sz="1100" dirty="0" err="1">
                <a:latin typeface="+mn-lt"/>
              </a:rPr>
              <a:t>boston</a:t>
            </a:r>
            <a:r>
              <a:rPr lang="es-ES" sz="1100" dirty="0">
                <a:latin typeface="+mn-lt"/>
              </a:rPr>
              <a:t>['</a:t>
            </a:r>
            <a:r>
              <a:rPr lang="es-ES" sz="1100" dirty="0" err="1">
                <a:latin typeface="+mn-lt"/>
              </a:rPr>
              <a:t>MEDV</a:t>
            </a:r>
            <a:r>
              <a:rPr lang="es-ES" sz="1100" dirty="0">
                <a:latin typeface="+mn-lt"/>
              </a:rPr>
              <a:t>'] = </a:t>
            </a:r>
            <a:r>
              <a:rPr lang="es-ES" sz="1100" dirty="0" err="1">
                <a:latin typeface="+mn-lt"/>
              </a:rPr>
              <a:t>boston_dataset.target</a:t>
            </a:r>
            <a:endParaRPr lang="es-ES" sz="1100" dirty="0">
              <a:latin typeface="+mn-lt"/>
            </a:endParaRPr>
          </a:p>
          <a:p>
            <a:pPr>
              <a:buSzPts val="1400"/>
            </a:pPr>
            <a:r>
              <a:rPr lang="es-CO" sz="1100" dirty="0">
                <a:latin typeface="+mn-lt"/>
              </a:rPr>
              <a:t>#entrenando con dos variables en X</a:t>
            </a:r>
          </a:p>
          <a:p>
            <a:pPr>
              <a:buSzPts val="1400"/>
            </a:pPr>
            <a:r>
              <a:rPr lang="es-CO" sz="1100" dirty="0">
                <a:latin typeface="+mn-lt"/>
              </a:rPr>
              <a:t>X = </a:t>
            </a:r>
            <a:r>
              <a:rPr lang="es-CO" sz="1100" dirty="0" err="1">
                <a:latin typeface="+mn-lt"/>
              </a:rPr>
              <a:t>pd.DataFrame</a:t>
            </a:r>
            <a:r>
              <a:rPr lang="es-CO" sz="1100" dirty="0">
                <a:latin typeface="+mn-lt"/>
              </a:rPr>
              <a:t>(</a:t>
            </a:r>
            <a:r>
              <a:rPr lang="es-CO" sz="1100" dirty="0" err="1">
                <a:latin typeface="+mn-lt"/>
              </a:rPr>
              <a:t>np.c</a:t>
            </a:r>
            <a:r>
              <a:rPr lang="es-CO" sz="1100" dirty="0">
                <a:latin typeface="+mn-lt"/>
              </a:rPr>
              <a:t>_[</a:t>
            </a:r>
            <a:r>
              <a:rPr lang="es-CO" sz="1100" dirty="0" err="1">
                <a:latin typeface="+mn-lt"/>
              </a:rPr>
              <a:t>boston</a:t>
            </a:r>
            <a:r>
              <a:rPr lang="es-CO" sz="1100" dirty="0">
                <a:latin typeface="+mn-lt"/>
              </a:rPr>
              <a:t>['</a:t>
            </a:r>
            <a:r>
              <a:rPr lang="es-CO" sz="1100" dirty="0" err="1">
                <a:latin typeface="+mn-lt"/>
              </a:rPr>
              <a:t>LSTAT</a:t>
            </a:r>
            <a:r>
              <a:rPr lang="es-CO" sz="1100" dirty="0">
                <a:latin typeface="+mn-lt"/>
              </a:rPr>
              <a:t>'], </a:t>
            </a:r>
            <a:r>
              <a:rPr lang="es-CO" sz="1100" dirty="0" err="1">
                <a:latin typeface="+mn-lt"/>
              </a:rPr>
              <a:t>boston</a:t>
            </a:r>
            <a:r>
              <a:rPr lang="es-CO" sz="1100" dirty="0">
                <a:latin typeface="+mn-lt"/>
              </a:rPr>
              <a:t>['</a:t>
            </a:r>
            <a:r>
              <a:rPr lang="es-CO" sz="1100" dirty="0" err="1">
                <a:latin typeface="+mn-lt"/>
              </a:rPr>
              <a:t>RM</a:t>
            </a:r>
            <a:r>
              <a:rPr lang="es-CO" sz="1100" dirty="0">
                <a:latin typeface="+mn-lt"/>
              </a:rPr>
              <a:t>']], </a:t>
            </a:r>
            <a:r>
              <a:rPr lang="es-CO" sz="1100" dirty="0" err="1">
                <a:latin typeface="+mn-lt"/>
              </a:rPr>
              <a:t>columns</a:t>
            </a:r>
            <a:r>
              <a:rPr lang="es-CO" sz="1100" dirty="0">
                <a:latin typeface="+mn-lt"/>
              </a:rPr>
              <a:t> = ['</a:t>
            </a:r>
            <a:r>
              <a:rPr lang="es-CO" sz="1100" dirty="0" err="1">
                <a:latin typeface="+mn-lt"/>
              </a:rPr>
              <a:t>LSTAT</a:t>
            </a:r>
            <a:r>
              <a:rPr lang="es-CO" sz="1100" dirty="0">
                <a:latin typeface="+mn-lt"/>
              </a:rPr>
              <a:t>','</a:t>
            </a:r>
            <a:r>
              <a:rPr lang="es-CO" sz="1100" dirty="0" err="1">
                <a:latin typeface="+mn-lt"/>
              </a:rPr>
              <a:t>RM</a:t>
            </a:r>
            <a:r>
              <a:rPr lang="es-CO" sz="1100" dirty="0">
                <a:latin typeface="+mn-lt"/>
              </a:rPr>
              <a:t>'])</a:t>
            </a:r>
          </a:p>
          <a:p>
            <a:pPr>
              <a:buSzPts val="1400"/>
            </a:pPr>
            <a:r>
              <a:rPr lang="es-CO" sz="1100" dirty="0">
                <a:latin typeface="+mn-lt"/>
              </a:rPr>
              <a:t>Y = </a:t>
            </a:r>
            <a:r>
              <a:rPr lang="es-CO" sz="1100" dirty="0" err="1">
                <a:latin typeface="+mn-lt"/>
              </a:rPr>
              <a:t>boston</a:t>
            </a:r>
            <a:r>
              <a:rPr lang="es-CO" sz="1100" dirty="0">
                <a:latin typeface="+mn-lt"/>
              </a:rPr>
              <a:t>['</a:t>
            </a:r>
            <a:r>
              <a:rPr lang="es-CO" sz="1100" dirty="0" err="1">
                <a:latin typeface="+mn-lt"/>
              </a:rPr>
              <a:t>MEDV</a:t>
            </a:r>
            <a:r>
              <a:rPr lang="es-CO" sz="1100" dirty="0">
                <a:latin typeface="+mn-lt"/>
              </a:rPr>
              <a:t>’]</a:t>
            </a:r>
          </a:p>
          <a:p>
            <a:pPr>
              <a:buSzPts val="1400"/>
            </a:pPr>
            <a:r>
              <a:rPr lang="en-US" sz="1100" dirty="0" err="1">
                <a:latin typeface="+mn-lt"/>
              </a:rPr>
              <a:t>X_train</a:t>
            </a:r>
            <a:r>
              <a:rPr lang="en-US" sz="1100" dirty="0">
                <a:latin typeface="+mn-lt"/>
              </a:rPr>
              <a:t>, </a:t>
            </a:r>
            <a:r>
              <a:rPr lang="en-US" sz="1100" dirty="0" err="1">
                <a:latin typeface="+mn-lt"/>
              </a:rPr>
              <a:t>X_test</a:t>
            </a:r>
            <a:r>
              <a:rPr lang="en-US" sz="1100" dirty="0">
                <a:latin typeface="+mn-lt"/>
              </a:rPr>
              <a:t>, </a:t>
            </a:r>
            <a:r>
              <a:rPr lang="en-US" sz="1100" dirty="0" err="1">
                <a:latin typeface="+mn-lt"/>
              </a:rPr>
              <a:t>Y_train</a:t>
            </a:r>
            <a:r>
              <a:rPr lang="en-US" sz="1100" dirty="0">
                <a:latin typeface="+mn-lt"/>
              </a:rPr>
              <a:t>, </a:t>
            </a:r>
            <a:r>
              <a:rPr lang="en-US" sz="1100" dirty="0" err="1">
                <a:latin typeface="+mn-lt"/>
              </a:rPr>
              <a:t>Y_test</a:t>
            </a:r>
            <a:r>
              <a:rPr lang="en-US" sz="1100" dirty="0">
                <a:latin typeface="+mn-lt"/>
              </a:rPr>
              <a:t> = </a:t>
            </a:r>
            <a:r>
              <a:rPr lang="en-US" sz="1100" dirty="0" err="1">
                <a:latin typeface="+mn-lt"/>
              </a:rPr>
              <a:t>train_test_split</a:t>
            </a:r>
            <a:r>
              <a:rPr lang="en-US" sz="1100" dirty="0">
                <a:latin typeface="+mn-lt"/>
              </a:rPr>
              <a:t>(X, Y, </a:t>
            </a:r>
            <a:r>
              <a:rPr lang="en-US" sz="1100" dirty="0" err="1">
                <a:latin typeface="+mn-lt"/>
              </a:rPr>
              <a:t>test_size</a:t>
            </a:r>
            <a:r>
              <a:rPr lang="en-US" sz="1100" dirty="0">
                <a:latin typeface="+mn-lt"/>
              </a:rPr>
              <a:t> = 0.2)</a:t>
            </a:r>
          </a:p>
          <a:p>
            <a:pPr>
              <a:buSzPts val="1400"/>
            </a:pPr>
            <a:r>
              <a:rPr lang="en-US" sz="1100" dirty="0">
                <a:latin typeface="+mn-lt"/>
              </a:rPr>
              <a:t>#</a:t>
            </a:r>
            <a:r>
              <a:rPr lang="en-US" sz="1100" dirty="0" err="1">
                <a:latin typeface="+mn-lt"/>
              </a:rPr>
              <a:t>Entrenando</a:t>
            </a:r>
            <a:r>
              <a:rPr lang="en-US" sz="1100" dirty="0">
                <a:latin typeface="+mn-lt"/>
              </a:rPr>
              <a:t> el </a:t>
            </a:r>
            <a:r>
              <a:rPr lang="en-US" sz="1100" dirty="0" err="1">
                <a:latin typeface="+mn-lt"/>
              </a:rPr>
              <a:t>modelo</a:t>
            </a:r>
            <a:endParaRPr lang="en-US" sz="1100" dirty="0">
              <a:latin typeface="+mn-lt"/>
            </a:endParaRPr>
          </a:p>
          <a:p>
            <a:r>
              <a:rPr lang="fr-FR" sz="1100" dirty="0" err="1">
                <a:latin typeface="+mn-lt"/>
              </a:rPr>
              <a:t>lin_model</a:t>
            </a:r>
            <a:r>
              <a:rPr lang="fr-FR" sz="1100" dirty="0">
                <a:latin typeface="+mn-lt"/>
              </a:rPr>
              <a:t> = </a:t>
            </a:r>
            <a:r>
              <a:rPr lang="fr-FR" sz="1100" dirty="0" err="1">
                <a:latin typeface="+mn-lt"/>
              </a:rPr>
              <a:t>LinearRegression</a:t>
            </a:r>
            <a:r>
              <a:rPr lang="fr-FR" sz="1100" dirty="0">
                <a:latin typeface="+mn-lt"/>
              </a:rPr>
              <a:t>()</a:t>
            </a:r>
          </a:p>
          <a:p>
            <a:r>
              <a:rPr lang="fr-FR" sz="1100" dirty="0" err="1">
                <a:latin typeface="+mn-lt"/>
              </a:rPr>
              <a:t>lin_model.fit</a:t>
            </a:r>
            <a:r>
              <a:rPr lang="fr-FR" sz="1100" dirty="0">
                <a:latin typeface="+mn-lt"/>
              </a:rPr>
              <a:t>(</a:t>
            </a:r>
            <a:r>
              <a:rPr lang="fr-FR" sz="1100" dirty="0" err="1">
                <a:latin typeface="+mn-lt"/>
              </a:rPr>
              <a:t>X_train</a:t>
            </a:r>
            <a:r>
              <a:rPr lang="fr-FR" sz="1100" dirty="0">
                <a:latin typeface="+mn-lt"/>
              </a:rPr>
              <a:t>, </a:t>
            </a:r>
            <a:r>
              <a:rPr lang="fr-FR" sz="1100" dirty="0" err="1">
                <a:latin typeface="+mn-lt"/>
              </a:rPr>
              <a:t>Y_train</a:t>
            </a:r>
            <a:r>
              <a:rPr lang="fr-FR" sz="1100" dirty="0">
                <a:latin typeface="+mn-lt"/>
              </a:rPr>
              <a:t>)</a:t>
            </a:r>
          </a:p>
          <a:p>
            <a:r>
              <a:rPr lang="es-CO" sz="1100" dirty="0">
                <a:latin typeface="+mn-lt"/>
              </a:rPr>
              <a:t># poner a prueba la maquina (modelo)</a:t>
            </a:r>
          </a:p>
          <a:p>
            <a:r>
              <a:rPr lang="es-CO" sz="1100" dirty="0" err="1">
                <a:latin typeface="+mn-lt"/>
              </a:rPr>
              <a:t>Y_pred</a:t>
            </a:r>
            <a:r>
              <a:rPr lang="es-CO" sz="1100" dirty="0">
                <a:latin typeface="+mn-lt"/>
              </a:rPr>
              <a:t> = </a:t>
            </a:r>
            <a:r>
              <a:rPr lang="es-CO" sz="1100" dirty="0" err="1">
                <a:latin typeface="+mn-lt"/>
              </a:rPr>
              <a:t>lin_model.predict</a:t>
            </a:r>
            <a:r>
              <a:rPr lang="es-CO" sz="1100" dirty="0">
                <a:latin typeface="+mn-lt"/>
              </a:rPr>
              <a:t>(</a:t>
            </a:r>
            <a:r>
              <a:rPr lang="es-CO" sz="1100" dirty="0" err="1">
                <a:latin typeface="+mn-lt"/>
              </a:rPr>
              <a:t>X_test</a:t>
            </a:r>
            <a:r>
              <a:rPr lang="es-CO" sz="1100" dirty="0">
                <a:latin typeface="+mn-lt"/>
              </a:rPr>
              <a:t>)</a:t>
            </a:r>
          </a:p>
          <a:p>
            <a:r>
              <a:rPr lang="es-CO" sz="1100" dirty="0" err="1">
                <a:latin typeface="+mn-lt"/>
              </a:rPr>
              <a:t>plt.scatter</a:t>
            </a:r>
            <a:r>
              <a:rPr lang="es-CO" sz="1100" dirty="0">
                <a:latin typeface="+mn-lt"/>
              </a:rPr>
              <a:t>(</a:t>
            </a:r>
            <a:r>
              <a:rPr lang="es-CO" sz="1100" dirty="0" err="1">
                <a:latin typeface="+mn-lt"/>
              </a:rPr>
              <a:t>X_test</a:t>
            </a:r>
            <a:r>
              <a:rPr lang="es-CO" sz="1100" dirty="0">
                <a:latin typeface="+mn-lt"/>
              </a:rPr>
              <a:t>['</a:t>
            </a:r>
            <a:r>
              <a:rPr lang="es-CO" sz="1100" dirty="0" err="1">
                <a:latin typeface="+mn-lt"/>
              </a:rPr>
              <a:t>LSTAT</a:t>
            </a:r>
            <a:r>
              <a:rPr lang="es-CO" sz="1100" dirty="0">
                <a:latin typeface="+mn-lt"/>
              </a:rPr>
              <a:t>'], </a:t>
            </a:r>
            <a:r>
              <a:rPr lang="es-CO" sz="1100" dirty="0" err="1">
                <a:latin typeface="+mn-lt"/>
              </a:rPr>
              <a:t>Y_test</a:t>
            </a:r>
            <a:r>
              <a:rPr lang="es-CO" sz="1100" dirty="0">
                <a:latin typeface="+mn-lt"/>
              </a:rPr>
              <a:t>)</a:t>
            </a:r>
          </a:p>
          <a:p>
            <a:r>
              <a:rPr lang="es-CO" sz="1100" dirty="0" err="1">
                <a:latin typeface="+mn-lt"/>
              </a:rPr>
              <a:t>plt.plot</a:t>
            </a:r>
            <a:r>
              <a:rPr lang="es-CO" sz="1100" dirty="0">
                <a:latin typeface="+mn-lt"/>
              </a:rPr>
              <a:t>(</a:t>
            </a:r>
            <a:r>
              <a:rPr lang="es-CO" sz="1100" dirty="0" err="1">
                <a:latin typeface="+mn-lt"/>
              </a:rPr>
              <a:t>X_test</a:t>
            </a:r>
            <a:r>
              <a:rPr lang="es-CO" sz="1100" dirty="0">
                <a:latin typeface="+mn-lt"/>
              </a:rPr>
              <a:t>, </a:t>
            </a:r>
            <a:r>
              <a:rPr lang="es-CO" sz="1100" dirty="0" err="1">
                <a:latin typeface="+mn-lt"/>
              </a:rPr>
              <a:t>Y_pred</a:t>
            </a:r>
            <a:r>
              <a:rPr lang="es-CO" sz="1100" dirty="0">
                <a:latin typeface="+mn-lt"/>
              </a:rPr>
              <a:t>, color='red', </a:t>
            </a:r>
            <a:r>
              <a:rPr lang="es-CO" sz="1100" dirty="0" err="1">
                <a:latin typeface="+mn-lt"/>
              </a:rPr>
              <a:t>linewidth</a:t>
            </a:r>
            <a:r>
              <a:rPr lang="es-CO" sz="1100" dirty="0">
                <a:latin typeface="+mn-lt"/>
              </a:rPr>
              <a:t>=3)</a:t>
            </a:r>
          </a:p>
          <a:p>
            <a:r>
              <a:rPr lang="es-CO" sz="1100" dirty="0" err="1">
                <a:latin typeface="+mn-lt"/>
              </a:rPr>
              <a:t>plt.title</a:t>
            </a:r>
            <a:r>
              <a:rPr lang="es-CO" sz="1100" dirty="0">
                <a:latin typeface="+mn-lt"/>
              </a:rPr>
              <a:t>('Regresión Lineal Simple')</a:t>
            </a:r>
          </a:p>
          <a:p>
            <a:r>
              <a:rPr lang="es-CO" sz="1100" dirty="0">
                <a:latin typeface="+mn-lt"/>
              </a:rPr>
              <a:t>#</a:t>
            </a:r>
            <a:r>
              <a:rPr lang="es-CO" sz="1100" dirty="0" err="1">
                <a:latin typeface="+mn-lt"/>
              </a:rPr>
              <a:t>plt.xlabel</a:t>
            </a:r>
            <a:r>
              <a:rPr lang="es-CO" sz="1100" dirty="0">
                <a:latin typeface="+mn-lt"/>
              </a:rPr>
              <a:t>('Número de habitaciones')</a:t>
            </a:r>
          </a:p>
          <a:p>
            <a:r>
              <a:rPr lang="es-CO" sz="1100" dirty="0" err="1">
                <a:latin typeface="+mn-lt"/>
              </a:rPr>
              <a:t>plt.xlabel</a:t>
            </a:r>
            <a:r>
              <a:rPr lang="es-CO" sz="1100" dirty="0">
                <a:latin typeface="+mn-lt"/>
              </a:rPr>
              <a:t>('% de población pobre')</a:t>
            </a:r>
          </a:p>
          <a:p>
            <a:r>
              <a:rPr lang="es-CO" sz="1100" dirty="0" err="1">
                <a:latin typeface="+mn-lt"/>
              </a:rPr>
              <a:t>plt.ylabel</a:t>
            </a:r>
            <a:r>
              <a:rPr lang="es-CO" sz="1100" dirty="0">
                <a:latin typeface="+mn-lt"/>
              </a:rPr>
              <a:t>('Valor medio de la vivienda')</a:t>
            </a:r>
          </a:p>
          <a:p>
            <a:r>
              <a:rPr lang="es-CO" sz="1100" dirty="0" err="1">
                <a:latin typeface="+mn-lt"/>
              </a:rPr>
              <a:t>plt.show</a:t>
            </a:r>
            <a:r>
              <a:rPr lang="es-CO" sz="1100" dirty="0">
                <a:latin typeface="+mn-lt"/>
              </a:rPr>
              <a:t>()</a:t>
            </a:r>
          </a:p>
          <a:p>
            <a:r>
              <a:rPr lang="es-CO" sz="1100" dirty="0" err="1">
                <a:latin typeface="+mn-lt"/>
              </a:rPr>
              <a:t>print</a:t>
            </a:r>
            <a:r>
              <a:rPr lang="es-CO" sz="1100" dirty="0">
                <a:latin typeface="+mn-lt"/>
              </a:rPr>
              <a:t>('\n </a:t>
            </a:r>
            <a:r>
              <a:rPr lang="es-CO" sz="1100" dirty="0" err="1">
                <a:latin typeface="+mn-lt"/>
              </a:rPr>
              <a:t>PRESICIÓN</a:t>
            </a:r>
            <a:r>
              <a:rPr lang="es-CO" sz="1100" dirty="0">
                <a:latin typeface="+mn-lt"/>
              </a:rPr>
              <a:t> DEL MODELO REGRESIÓN LINEAL SIMPLE')</a:t>
            </a:r>
          </a:p>
          <a:p>
            <a:r>
              <a:rPr lang="es-CO" sz="1100" dirty="0" err="1">
                <a:latin typeface="+mn-lt"/>
              </a:rPr>
              <a:t>print</a:t>
            </a:r>
            <a:r>
              <a:rPr lang="es-CO" sz="1100" dirty="0">
                <a:latin typeface="+mn-lt"/>
              </a:rPr>
              <a:t>(</a:t>
            </a:r>
            <a:r>
              <a:rPr lang="es-CO" sz="1100" dirty="0" err="1">
                <a:latin typeface="+mn-lt"/>
              </a:rPr>
              <a:t>lin_model.score</a:t>
            </a:r>
            <a:r>
              <a:rPr lang="es-CO" sz="1100" dirty="0">
                <a:latin typeface="+mn-lt"/>
              </a:rPr>
              <a:t>(</a:t>
            </a:r>
            <a:r>
              <a:rPr lang="es-CO" sz="1100" dirty="0" err="1">
                <a:latin typeface="+mn-lt"/>
              </a:rPr>
              <a:t>X_train</a:t>
            </a:r>
            <a:r>
              <a:rPr lang="es-CO" sz="1100" dirty="0">
                <a:latin typeface="+mn-lt"/>
              </a:rPr>
              <a:t>, </a:t>
            </a:r>
            <a:r>
              <a:rPr lang="es-CO" sz="1100" dirty="0" err="1">
                <a:latin typeface="+mn-lt"/>
              </a:rPr>
              <a:t>Y_train</a:t>
            </a:r>
            <a:r>
              <a:rPr lang="es-CO" sz="1100" dirty="0">
                <a:latin typeface="+mn-lt"/>
              </a:rPr>
              <a:t>))</a:t>
            </a:r>
            <a:endParaRPr sz="1100" dirty="0">
              <a:latin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8"/>
          <p:cNvSpPr/>
          <p:nvPr/>
        </p:nvSpPr>
        <p:spPr>
          <a:xfrm>
            <a:off x="1524000" y="978846"/>
            <a:ext cx="9144000" cy="4801274"/>
          </a:xfrm>
          <a:prstGeom prst="rect">
            <a:avLst/>
          </a:prstGeom>
          <a:solidFill>
            <a:schemeClr val="lt1"/>
          </a:solidFill>
          <a:ln>
            <a:noFill/>
          </a:ln>
        </p:spPr>
        <p:txBody>
          <a:bodyPr spcFirstLastPara="1" wrap="square" lIns="91425" tIns="45700" rIns="91425" bIns="45700" anchor="t" anchorCtr="0">
            <a:spAutoFit/>
          </a:bodyPr>
          <a:lstStyle/>
          <a:p>
            <a:pPr algn="ctr">
              <a:buSzPts val="2400"/>
            </a:pPr>
            <a:r>
              <a:rPr lang="es-CO" sz="6600" dirty="0">
                <a:solidFill>
                  <a:schemeClr val="dk1"/>
                </a:solidFill>
                <a:latin typeface="+mn-lt"/>
                <a:ea typeface="Calibri"/>
                <a:cs typeface="Calibri"/>
                <a:sym typeface="Calibri"/>
              </a:rPr>
              <a:t>¿Y que pasaría si yo entrenada con todo?</a:t>
            </a:r>
          </a:p>
          <a:p>
            <a:pPr algn="ctr">
              <a:buSzPts val="2400"/>
            </a:pPr>
            <a:endParaRPr lang="es-CO" sz="6600" dirty="0">
              <a:solidFill>
                <a:schemeClr val="dk1"/>
              </a:solidFill>
              <a:latin typeface="+mn-lt"/>
              <a:ea typeface="Calibri"/>
              <a:cs typeface="Calibri"/>
              <a:sym typeface="Calibri"/>
            </a:endParaRPr>
          </a:p>
          <a:p>
            <a:pPr algn="ctr">
              <a:buSzPts val="2400"/>
            </a:pPr>
            <a:r>
              <a:rPr lang="es-CO" sz="5400" i="1" dirty="0">
                <a:solidFill>
                  <a:schemeClr val="dk1"/>
                </a:solidFill>
                <a:latin typeface="+mn-lt"/>
                <a:ea typeface="Calibri"/>
                <a:cs typeface="Calibri"/>
                <a:sym typeface="Calibri"/>
              </a:rPr>
              <a:t>Sin descartar ninguna variable</a:t>
            </a:r>
            <a:endParaRPr sz="5400" i="1" dirty="0">
              <a:solidFill>
                <a:schemeClr val="dk1"/>
              </a:solidFill>
              <a:latin typeface="+mn-lt"/>
              <a:ea typeface="Calibri"/>
              <a:cs typeface="Calibri"/>
              <a:sym typeface="Calibri"/>
            </a:endParaRPr>
          </a:p>
        </p:txBody>
      </p:sp>
      <p:sp>
        <p:nvSpPr>
          <p:cNvPr id="4" name="Google Shape;484;p44">
            <a:extLst>
              <a:ext uri="{FF2B5EF4-FFF2-40B4-BE49-F238E27FC236}">
                <a16:creationId xmlns:a16="http://schemas.microsoft.com/office/drawing/2014/main" id="{15503B38-346A-4AB3-A2B8-81D74C2D7D92}"/>
              </a:ext>
            </a:extLst>
          </p:cNvPr>
          <p:cNvSpPr txBox="1"/>
          <p:nvPr/>
        </p:nvSpPr>
        <p:spPr>
          <a:xfrm>
            <a:off x="10578" y="47640"/>
            <a:ext cx="11767440" cy="459354"/>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 (ENTRENADO CON TODO)</a:t>
            </a:r>
            <a:endParaRPr dirty="0">
              <a:latin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Google Shape;484;p44">
            <a:extLst>
              <a:ext uri="{FF2B5EF4-FFF2-40B4-BE49-F238E27FC236}">
                <a16:creationId xmlns:a16="http://schemas.microsoft.com/office/drawing/2014/main" id="{15503B38-346A-4AB3-A2B8-81D74C2D7D92}"/>
              </a:ext>
            </a:extLst>
          </p:cNvPr>
          <p:cNvSpPr txBox="1"/>
          <p:nvPr/>
        </p:nvSpPr>
        <p:spPr>
          <a:xfrm>
            <a:off x="10578" y="47640"/>
            <a:ext cx="11767440" cy="459354"/>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 (ENTRENADO CON TODO)</a:t>
            </a:r>
            <a:endParaRPr dirty="0">
              <a:latin typeface="+mn-lt"/>
            </a:endParaRPr>
          </a:p>
        </p:txBody>
      </p:sp>
      <p:sp>
        <p:nvSpPr>
          <p:cNvPr id="3" name="Rectángulo 2">
            <a:extLst>
              <a:ext uri="{FF2B5EF4-FFF2-40B4-BE49-F238E27FC236}">
                <a16:creationId xmlns:a16="http://schemas.microsoft.com/office/drawing/2014/main" id="{C137DB3F-7C2A-40D9-9F58-EC65C6CADC14}"/>
              </a:ext>
            </a:extLst>
          </p:cNvPr>
          <p:cNvSpPr/>
          <p:nvPr/>
        </p:nvSpPr>
        <p:spPr>
          <a:xfrm>
            <a:off x="205456" y="3429000"/>
            <a:ext cx="2961067" cy="307777"/>
          </a:xfrm>
          <a:prstGeom prst="rect">
            <a:avLst/>
          </a:prstGeom>
        </p:spPr>
        <p:txBody>
          <a:bodyPr wrap="none">
            <a:spAutoFit/>
          </a:bodyPr>
          <a:lstStyle/>
          <a:p>
            <a:r>
              <a:rPr lang="es-ES" b="1" dirty="0">
                <a:solidFill>
                  <a:schemeClr val="tx1"/>
                </a:solidFill>
                <a:latin typeface="+mn-lt"/>
              </a:rPr>
              <a:t>Separar los datos (TRAIN, TEST)</a:t>
            </a:r>
          </a:p>
        </p:txBody>
      </p:sp>
      <p:sp>
        <p:nvSpPr>
          <p:cNvPr id="5" name="Rectángulo 4">
            <a:extLst>
              <a:ext uri="{FF2B5EF4-FFF2-40B4-BE49-F238E27FC236}">
                <a16:creationId xmlns:a16="http://schemas.microsoft.com/office/drawing/2014/main" id="{268E9838-27C5-44C9-923C-1098F2FA5A9C}"/>
              </a:ext>
            </a:extLst>
          </p:cNvPr>
          <p:cNvSpPr/>
          <p:nvPr/>
        </p:nvSpPr>
        <p:spPr>
          <a:xfrm>
            <a:off x="263857" y="1259056"/>
            <a:ext cx="9644418" cy="2031325"/>
          </a:xfrm>
          <a:prstGeom prst="rect">
            <a:avLst/>
          </a:prstGeom>
          <a:solidFill>
            <a:schemeClr val="tx1"/>
          </a:solidFill>
        </p:spPr>
        <p:txBody>
          <a:bodyPr wrap="square">
            <a:spAutoFit/>
          </a:bodyPr>
          <a:lstStyle/>
          <a:p>
            <a:r>
              <a:rPr lang="es-CO">
                <a:solidFill>
                  <a:srgbClr val="C586C0"/>
                </a:solidFill>
                <a:latin typeface="+mn-lt"/>
              </a:rPr>
              <a:t>import</a:t>
            </a:r>
            <a:r>
              <a:rPr lang="es-CO">
                <a:solidFill>
                  <a:srgbClr val="D4D4D4"/>
                </a:solidFill>
                <a:latin typeface="+mn-lt"/>
              </a:rPr>
              <a:t> numpy </a:t>
            </a:r>
            <a:r>
              <a:rPr lang="es-CO">
                <a:solidFill>
                  <a:srgbClr val="C586C0"/>
                </a:solidFill>
                <a:latin typeface="+mn-lt"/>
              </a:rPr>
              <a:t>as</a:t>
            </a:r>
            <a:r>
              <a:rPr lang="es-CO">
                <a:solidFill>
                  <a:srgbClr val="D4D4D4"/>
                </a:solidFill>
                <a:latin typeface="+mn-lt"/>
              </a:rPr>
              <a:t> np</a:t>
            </a:r>
          </a:p>
          <a:p>
            <a:r>
              <a:rPr lang="es-CO">
                <a:solidFill>
                  <a:srgbClr val="C586C0"/>
                </a:solidFill>
                <a:latin typeface="+mn-lt"/>
              </a:rPr>
              <a:t>import</a:t>
            </a:r>
            <a:r>
              <a:rPr lang="es-CO">
                <a:solidFill>
                  <a:srgbClr val="D4D4D4"/>
                </a:solidFill>
                <a:latin typeface="+mn-lt"/>
              </a:rPr>
              <a:t> matplotlib.pyplot </a:t>
            </a:r>
            <a:r>
              <a:rPr lang="es-CO">
                <a:solidFill>
                  <a:srgbClr val="C586C0"/>
                </a:solidFill>
                <a:latin typeface="+mn-lt"/>
              </a:rPr>
              <a:t>as</a:t>
            </a:r>
            <a:r>
              <a:rPr lang="es-CO">
                <a:solidFill>
                  <a:srgbClr val="D4D4D4"/>
                </a:solidFill>
                <a:latin typeface="+mn-lt"/>
              </a:rPr>
              <a:t> plt</a:t>
            </a:r>
          </a:p>
          <a:p>
            <a:r>
              <a:rPr lang="es-CO">
                <a:solidFill>
                  <a:srgbClr val="C586C0"/>
                </a:solidFill>
                <a:latin typeface="+mn-lt"/>
              </a:rPr>
              <a:t>import</a:t>
            </a:r>
            <a:r>
              <a:rPr lang="es-CO">
                <a:solidFill>
                  <a:srgbClr val="D4D4D4"/>
                </a:solidFill>
                <a:latin typeface="+mn-lt"/>
              </a:rPr>
              <a:t> pandas </a:t>
            </a:r>
            <a:r>
              <a:rPr lang="es-CO">
                <a:solidFill>
                  <a:srgbClr val="C586C0"/>
                </a:solidFill>
                <a:latin typeface="+mn-lt"/>
              </a:rPr>
              <a:t>as</a:t>
            </a:r>
            <a:r>
              <a:rPr lang="es-CO">
                <a:solidFill>
                  <a:srgbClr val="D4D4D4"/>
                </a:solidFill>
                <a:latin typeface="+mn-lt"/>
              </a:rPr>
              <a:t> pd</a:t>
            </a:r>
          </a:p>
          <a:p>
            <a:r>
              <a:rPr lang="es-CO">
                <a:solidFill>
                  <a:srgbClr val="C586C0"/>
                </a:solidFill>
                <a:latin typeface="+mn-lt"/>
              </a:rPr>
              <a:t>from</a:t>
            </a:r>
            <a:r>
              <a:rPr lang="es-CO">
                <a:solidFill>
                  <a:srgbClr val="D4D4D4"/>
                </a:solidFill>
                <a:latin typeface="+mn-lt"/>
              </a:rPr>
              <a:t> sklearn </a:t>
            </a:r>
            <a:r>
              <a:rPr lang="es-CO">
                <a:solidFill>
                  <a:srgbClr val="C586C0"/>
                </a:solidFill>
                <a:latin typeface="+mn-lt"/>
              </a:rPr>
              <a:t>import</a:t>
            </a:r>
            <a:r>
              <a:rPr lang="es-CO">
                <a:solidFill>
                  <a:srgbClr val="D4D4D4"/>
                </a:solidFill>
                <a:latin typeface="+mn-lt"/>
              </a:rPr>
              <a:t> datasets</a:t>
            </a:r>
          </a:p>
          <a:p>
            <a:r>
              <a:rPr lang="es-CO">
                <a:solidFill>
                  <a:srgbClr val="C586C0"/>
                </a:solidFill>
                <a:latin typeface="+mn-lt"/>
              </a:rPr>
              <a:t>from</a:t>
            </a:r>
            <a:r>
              <a:rPr lang="es-CO">
                <a:solidFill>
                  <a:srgbClr val="D4D4D4"/>
                </a:solidFill>
                <a:latin typeface="+mn-lt"/>
              </a:rPr>
              <a:t> sklearn.model_selection </a:t>
            </a:r>
            <a:r>
              <a:rPr lang="es-CO">
                <a:solidFill>
                  <a:srgbClr val="C586C0"/>
                </a:solidFill>
                <a:latin typeface="+mn-lt"/>
              </a:rPr>
              <a:t>import</a:t>
            </a:r>
            <a:r>
              <a:rPr lang="es-CO">
                <a:solidFill>
                  <a:srgbClr val="D4D4D4"/>
                </a:solidFill>
                <a:latin typeface="+mn-lt"/>
              </a:rPr>
              <a:t> train_test_split</a:t>
            </a:r>
          </a:p>
          <a:p>
            <a:r>
              <a:rPr lang="es-CO">
                <a:solidFill>
                  <a:srgbClr val="C586C0"/>
                </a:solidFill>
                <a:latin typeface="+mn-lt"/>
              </a:rPr>
              <a:t>from</a:t>
            </a:r>
            <a:r>
              <a:rPr lang="es-CO">
                <a:solidFill>
                  <a:srgbClr val="D4D4D4"/>
                </a:solidFill>
                <a:latin typeface="+mn-lt"/>
              </a:rPr>
              <a:t> sklearn.preprocessing </a:t>
            </a:r>
            <a:r>
              <a:rPr lang="es-CO">
                <a:solidFill>
                  <a:srgbClr val="C586C0"/>
                </a:solidFill>
                <a:latin typeface="+mn-lt"/>
              </a:rPr>
              <a:t>import</a:t>
            </a:r>
            <a:r>
              <a:rPr lang="es-CO">
                <a:solidFill>
                  <a:srgbClr val="D4D4D4"/>
                </a:solidFill>
                <a:latin typeface="+mn-lt"/>
              </a:rPr>
              <a:t> StandardScaler</a:t>
            </a:r>
          </a:p>
          <a:p>
            <a:r>
              <a:rPr lang="es-CO">
                <a:solidFill>
                  <a:srgbClr val="D4D4D4"/>
                </a:solidFill>
                <a:latin typeface="+mn-lt"/>
              </a:rPr>
              <a:t>boston_data = datasets.load_boston</a:t>
            </a:r>
            <a:r>
              <a:rPr lang="es-CO">
                <a:solidFill>
                  <a:srgbClr val="DCDCDC"/>
                </a:solidFill>
                <a:latin typeface="+mn-lt"/>
              </a:rPr>
              <a:t>()</a:t>
            </a:r>
            <a:endParaRPr lang="es-CO">
              <a:solidFill>
                <a:srgbClr val="D4D4D4"/>
              </a:solidFill>
              <a:latin typeface="+mn-lt"/>
            </a:endParaRPr>
          </a:p>
          <a:p>
            <a:r>
              <a:rPr lang="es-CO">
                <a:solidFill>
                  <a:srgbClr val="D4D4D4"/>
                </a:solidFill>
                <a:latin typeface="+mn-lt"/>
              </a:rPr>
              <a:t>boston_df = pd.DataFrame</a:t>
            </a:r>
            <a:r>
              <a:rPr lang="es-CO">
                <a:solidFill>
                  <a:srgbClr val="DCDCDC"/>
                </a:solidFill>
                <a:latin typeface="+mn-lt"/>
              </a:rPr>
              <a:t>(</a:t>
            </a:r>
            <a:r>
              <a:rPr lang="es-CO">
                <a:solidFill>
                  <a:srgbClr val="D4D4D4"/>
                </a:solidFill>
                <a:latin typeface="+mn-lt"/>
              </a:rPr>
              <a:t>boston_data.data</a:t>
            </a:r>
            <a:r>
              <a:rPr lang="es-CO">
                <a:solidFill>
                  <a:srgbClr val="DCDCDC"/>
                </a:solidFill>
                <a:latin typeface="+mn-lt"/>
              </a:rPr>
              <a:t>,</a:t>
            </a:r>
            <a:r>
              <a:rPr lang="es-CO">
                <a:solidFill>
                  <a:srgbClr val="D4D4D4"/>
                </a:solidFill>
                <a:latin typeface="+mn-lt"/>
              </a:rPr>
              <a:t> columns=boston_data.feature_names</a:t>
            </a:r>
            <a:r>
              <a:rPr lang="es-CO">
                <a:solidFill>
                  <a:srgbClr val="DCDCDC"/>
                </a:solidFill>
                <a:latin typeface="+mn-lt"/>
              </a:rPr>
              <a:t>)</a:t>
            </a:r>
            <a:endParaRPr lang="es-CO">
              <a:solidFill>
                <a:srgbClr val="D4D4D4"/>
              </a:solidFill>
              <a:latin typeface="+mn-lt"/>
            </a:endParaRPr>
          </a:p>
          <a:p>
            <a:r>
              <a:rPr lang="es-CO">
                <a:solidFill>
                  <a:srgbClr val="D4D4D4"/>
                </a:solidFill>
                <a:latin typeface="+mn-lt"/>
              </a:rPr>
              <a:t>boston_df.head</a:t>
            </a:r>
            <a:r>
              <a:rPr lang="es-CO">
                <a:solidFill>
                  <a:srgbClr val="DCDCDC"/>
                </a:solidFill>
                <a:latin typeface="+mn-lt"/>
              </a:rPr>
              <a:t>()</a:t>
            </a:r>
            <a:endParaRPr lang="es-CO" dirty="0">
              <a:solidFill>
                <a:srgbClr val="D4D4D4"/>
              </a:solidFill>
              <a:latin typeface="+mn-lt"/>
            </a:endParaRPr>
          </a:p>
        </p:txBody>
      </p:sp>
      <p:sp>
        <p:nvSpPr>
          <p:cNvPr id="6" name="Rectángulo 5">
            <a:extLst>
              <a:ext uri="{FF2B5EF4-FFF2-40B4-BE49-F238E27FC236}">
                <a16:creationId xmlns:a16="http://schemas.microsoft.com/office/drawing/2014/main" id="{5AFB2C16-8A15-46F4-B86E-CF037CFAA174}"/>
              </a:ext>
            </a:extLst>
          </p:cNvPr>
          <p:cNvSpPr/>
          <p:nvPr/>
        </p:nvSpPr>
        <p:spPr>
          <a:xfrm>
            <a:off x="205456" y="3875397"/>
            <a:ext cx="9702819" cy="1384995"/>
          </a:xfrm>
          <a:prstGeom prst="rect">
            <a:avLst/>
          </a:prstGeom>
          <a:solidFill>
            <a:schemeClr val="tx1"/>
          </a:solidFill>
        </p:spPr>
        <p:txBody>
          <a:bodyPr wrap="square">
            <a:spAutoFit/>
          </a:bodyPr>
          <a:lstStyle/>
          <a:p>
            <a:r>
              <a:rPr lang="es-CO" dirty="0" err="1">
                <a:solidFill>
                  <a:srgbClr val="D4D4D4"/>
                </a:solidFill>
                <a:latin typeface="+mn-lt"/>
              </a:rPr>
              <a:t>scalar</a:t>
            </a:r>
            <a:r>
              <a:rPr lang="es-CO" dirty="0">
                <a:solidFill>
                  <a:srgbClr val="D4D4D4"/>
                </a:solidFill>
                <a:latin typeface="+mn-lt"/>
              </a:rPr>
              <a:t> = </a:t>
            </a:r>
            <a:r>
              <a:rPr lang="es-CO" dirty="0" err="1">
                <a:solidFill>
                  <a:srgbClr val="D4D4D4"/>
                </a:solidFill>
                <a:latin typeface="+mn-lt"/>
              </a:rPr>
              <a:t>StandardScaler</a:t>
            </a:r>
            <a:r>
              <a:rPr lang="es-CO" dirty="0">
                <a:solidFill>
                  <a:srgbClr val="DCDCDC"/>
                </a:solidFill>
                <a:latin typeface="+mn-lt"/>
              </a:rPr>
              <a:t>()</a:t>
            </a:r>
            <a:endParaRPr lang="es-CO" dirty="0">
              <a:solidFill>
                <a:srgbClr val="D4D4D4"/>
              </a:solidFill>
              <a:latin typeface="+mn-lt"/>
            </a:endParaRPr>
          </a:p>
          <a:p>
            <a:r>
              <a:rPr lang="es-CO" dirty="0">
                <a:solidFill>
                  <a:srgbClr val="D4D4D4"/>
                </a:solidFill>
                <a:latin typeface="+mn-lt"/>
              </a:rPr>
              <a:t>Y = </a:t>
            </a:r>
            <a:r>
              <a:rPr lang="es-CO" dirty="0" err="1">
                <a:solidFill>
                  <a:srgbClr val="D4D4D4"/>
                </a:solidFill>
                <a:latin typeface="+mn-lt"/>
              </a:rPr>
              <a:t>boston_data.target</a:t>
            </a:r>
            <a:r>
              <a:rPr lang="es-CO" dirty="0">
                <a:solidFill>
                  <a:srgbClr val="D4D4D4"/>
                </a:solidFill>
                <a:latin typeface="+mn-lt"/>
              </a:rPr>
              <a:t>        </a:t>
            </a:r>
          </a:p>
          <a:p>
            <a:r>
              <a:rPr lang="es-CO" dirty="0">
                <a:solidFill>
                  <a:srgbClr val="D4D4D4"/>
                </a:solidFill>
                <a:latin typeface="+mn-lt"/>
              </a:rPr>
              <a:t>X = </a:t>
            </a:r>
            <a:r>
              <a:rPr lang="es-CO" dirty="0" err="1">
                <a:solidFill>
                  <a:srgbClr val="D4D4D4"/>
                </a:solidFill>
                <a:latin typeface="+mn-lt"/>
              </a:rPr>
              <a:t>boston_df.values</a:t>
            </a:r>
            <a:r>
              <a:rPr lang="es-CO" dirty="0">
                <a:solidFill>
                  <a:srgbClr val="D4D4D4"/>
                </a:solidFill>
                <a:latin typeface="+mn-lt"/>
              </a:rPr>
              <a:t>             </a:t>
            </a:r>
            <a:r>
              <a:rPr lang="es-CO" dirty="0">
                <a:solidFill>
                  <a:srgbClr val="6AA94F"/>
                </a:solidFill>
                <a:latin typeface="+mn-lt"/>
              </a:rPr>
              <a:t>#tomaremos todos los columnas para entrenar</a:t>
            </a:r>
            <a:endParaRPr lang="es-CO" dirty="0">
              <a:solidFill>
                <a:srgbClr val="D4D4D4"/>
              </a:solidFill>
              <a:latin typeface="+mn-lt"/>
            </a:endParaRPr>
          </a:p>
          <a:p>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X_test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y_test</a:t>
            </a:r>
            <a:r>
              <a:rPr lang="es-CO" dirty="0">
                <a:solidFill>
                  <a:srgbClr val="D4D4D4"/>
                </a:solidFill>
                <a:latin typeface="+mn-lt"/>
              </a:rPr>
              <a:t> = </a:t>
            </a:r>
            <a:r>
              <a:rPr lang="es-CO" dirty="0" err="1">
                <a:solidFill>
                  <a:srgbClr val="D4D4D4"/>
                </a:solidFill>
                <a:latin typeface="+mn-lt"/>
              </a:rPr>
              <a:t>train_test_split</a:t>
            </a:r>
            <a:r>
              <a:rPr lang="es-CO" dirty="0">
                <a:solidFill>
                  <a:srgbClr val="DCDCDC"/>
                </a:solidFill>
                <a:latin typeface="+mn-lt"/>
              </a:rPr>
              <a:t>(</a:t>
            </a:r>
            <a:r>
              <a:rPr lang="es-CO" dirty="0">
                <a:solidFill>
                  <a:srgbClr val="D4D4D4"/>
                </a:solidFill>
                <a:latin typeface="+mn-lt"/>
              </a:rPr>
              <a:t>X</a:t>
            </a:r>
            <a:r>
              <a:rPr lang="es-CO" dirty="0">
                <a:solidFill>
                  <a:srgbClr val="DCDCDC"/>
                </a:solidFill>
                <a:latin typeface="+mn-lt"/>
              </a:rPr>
              <a:t>,</a:t>
            </a:r>
            <a:r>
              <a:rPr lang="es-CO" dirty="0">
                <a:solidFill>
                  <a:srgbClr val="D4D4D4"/>
                </a:solidFill>
                <a:latin typeface="+mn-lt"/>
              </a:rPr>
              <a:t> Y</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test_size</a:t>
            </a:r>
            <a:r>
              <a:rPr lang="es-CO" dirty="0">
                <a:solidFill>
                  <a:srgbClr val="D4D4D4"/>
                </a:solidFill>
                <a:latin typeface="+mn-lt"/>
              </a:rPr>
              <a:t>=</a:t>
            </a:r>
            <a:r>
              <a:rPr lang="es-CO" dirty="0">
                <a:solidFill>
                  <a:srgbClr val="B5CEA8"/>
                </a:solidFill>
                <a:latin typeface="+mn-lt"/>
              </a:rPr>
              <a:t>0.2</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"TRAIN--&gt; X: {} - Y: {}"</a:t>
            </a:r>
            <a:r>
              <a:rPr lang="es-CO" dirty="0">
                <a:solidFill>
                  <a:srgbClr val="D4D4D4"/>
                </a:solidFill>
                <a:latin typeface="+mn-lt"/>
              </a:rPr>
              <a:t>.</a:t>
            </a:r>
            <a:r>
              <a:rPr lang="es-CO" dirty="0" err="1">
                <a:solidFill>
                  <a:srgbClr val="DCDCAA"/>
                </a:solidFill>
                <a:latin typeface="+mn-lt"/>
              </a:rPr>
              <a:t>format</a:t>
            </a:r>
            <a:r>
              <a:rPr lang="es-CO" dirty="0">
                <a:solidFill>
                  <a:srgbClr val="DCDCDC"/>
                </a:solidFill>
                <a:latin typeface="+mn-lt"/>
              </a:rPr>
              <a:t>(</a:t>
            </a:r>
            <a:r>
              <a:rPr lang="es-CO" dirty="0" err="1">
                <a:solidFill>
                  <a:srgbClr val="D4D4D4"/>
                </a:solidFill>
                <a:latin typeface="+mn-lt"/>
              </a:rPr>
              <a:t>X_train.shape</a:t>
            </a:r>
            <a:r>
              <a:rPr lang="es-CO" dirty="0" err="1">
                <a:solidFill>
                  <a:srgbClr val="DCDCDC"/>
                </a:solidFill>
                <a:latin typeface="+mn-lt"/>
              </a:rPr>
              <a:t>,</a:t>
            </a:r>
            <a:r>
              <a:rPr lang="es-CO" dirty="0" err="1">
                <a:solidFill>
                  <a:srgbClr val="D4D4D4"/>
                </a:solidFill>
                <a:latin typeface="+mn-lt"/>
              </a:rPr>
              <a:t>y_train.shape</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"TEST--&gt; X: {} - Y: {}"</a:t>
            </a:r>
            <a:r>
              <a:rPr lang="es-CO" dirty="0">
                <a:solidFill>
                  <a:srgbClr val="D4D4D4"/>
                </a:solidFill>
                <a:latin typeface="+mn-lt"/>
              </a:rPr>
              <a:t>.</a:t>
            </a:r>
            <a:r>
              <a:rPr lang="es-CO" dirty="0" err="1">
                <a:solidFill>
                  <a:srgbClr val="DCDCAA"/>
                </a:solidFill>
                <a:latin typeface="+mn-lt"/>
              </a:rPr>
              <a:t>format</a:t>
            </a:r>
            <a:r>
              <a:rPr lang="es-CO" dirty="0">
                <a:solidFill>
                  <a:srgbClr val="DCDCDC"/>
                </a:solidFill>
                <a:latin typeface="+mn-lt"/>
              </a:rPr>
              <a:t>(</a:t>
            </a:r>
            <a:r>
              <a:rPr lang="es-CO" dirty="0" err="1">
                <a:solidFill>
                  <a:srgbClr val="D4D4D4"/>
                </a:solidFill>
                <a:latin typeface="+mn-lt"/>
              </a:rPr>
              <a:t>X_test.shape</a:t>
            </a:r>
            <a:r>
              <a:rPr lang="es-CO" dirty="0" err="1">
                <a:solidFill>
                  <a:srgbClr val="DCDCDC"/>
                </a:solidFill>
                <a:latin typeface="+mn-lt"/>
              </a:rPr>
              <a:t>,</a:t>
            </a:r>
            <a:r>
              <a:rPr lang="es-CO" dirty="0" err="1">
                <a:solidFill>
                  <a:srgbClr val="D4D4D4"/>
                </a:solidFill>
                <a:latin typeface="+mn-lt"/>
              </a:rPr>
              <a:t>y_test.shape</a:t>
            </a:r>
            <a:r>
              <a:rPr lang="es-CO" dirty="0">
                <a:solidFill>
                  <a:srgbClr val="DCDCDC"/>
                </a:solidFill>
                <a:latin typeface="+mn-lt"/>
              </a:rPr>
              <a:t>))</a:t>
            </a:r>
            <a:endParaRPr lang="es-CO" dirty="0">
              <a:solidFill>
                <a:srgbClr val="D4D4D4"/>
              </a:solidFill>
              <a:latin typeface="+mn-lt"/>
            </a:endParaRPr>
          </a:p>
        </p:txBody>
      </p:sp>
      <p:sp>
        <p:nvSpPr>
          <p:cNvPr id="8" name="Rectángulo 7">
            <a:extLst>
              <a:ext uri="{FF2B5EF4-FFF2-40B4-BE49-F238E27FC236}">
                <a16:creationId xmlns:a16="http://schemas.microsoft.com/office/drawing/2014/main" id="{B85389D8-3BBD-4FED-A1AB-21027A29A805}"/>
              </a:ext>
            </a:extLst>
          </p:cNvPr>
          <p:cNvSpPr/>
          <p:nvPr/>
        </p:nvSpPr>
        <p:spPr>
          <a:xfrm>
            <a:off x="205455" y="674040"/>
            <a:ext cx="3858749" cy="307777"/>
          </a:xfrm>
          <a:prstGeom prst="rect">
            <a:avLst/>
          </a:prstGeom>
        </p:spPr>
        <p:txBody>
          <a:bodyPr wrap="none">
            <a:spAutoFit/>
          </a:bodyPr>
          <a:lstStyle/>
          <a:p>
            <a:r>
              <a:rPr lang="es-ES" b="1" dirty="0">
                <a:solidFill>
                  <a:schemeClr val="tx1"/>
                </a:solidFill>
                <a:latin typeface="+mn-lt"/>
              </a:rPr>
              <a:t>Librerías y volviendo todo a tabla de panda</a:t>
            </a:r>
          </a:p>
        </p:txBody>
      </p:sp>
    </p:spTree>
    <p:extLst>
      <p:ext uri="{BB962C8B-B14F-4D97-AF65-F5344CB8AC3E}">
        <p14:creationId xmlns:p14="http://schemas.microsoft.com/office/powerpoint/2010/main" val="3892420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Google Shape;484;p44">
            <a:extLst>
              <a:ext uri="{FF2B5EF4-FFF2-40B4-BE49-F238E27FC236}">
                <a16:creationId xmlns:a16="http://schemas.microsoft.com/office/drawing/2014/main" id="{15503B38-346A-4AB3-A2B8-81D74C2D7D92}"/>
              </a:ext>
            </a:extLst>
          </p:cNvPr>
          <p:cNvSpPr txBox="1"/>
          <p:nvPr/>
        </p:nvSpPr>
        <p:spPr>
          <a:xfrm>
            <a:off x="10578" y="47640"/>
            <a:ext cx="11767440" cy="459354"/>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 (ENTRENADO CON TODO)</a:t>
            </a:r>
            <a:endParaRPr dirty="0">
              <a:latin typeface="+mn-lt"/>
            </a:endParaRPr>
          </a:p>
        </p:txBody>
      </p:sp>
      <p:sp>
        <p:nvSpPr>
          <p:cNvPr id="3" name="Rectángulo 2">
            <a:extLst>
              <a:ext uri="{FF2B5EF4-FFF2-40B4-BE49-F238E27FC236}">
                <a16:creationId xmlns:a16="http://schemas.microsoft.com/office/drawing/2014/main" id="{C137DB3F-7C2A-40D9-9F58-EC65C6CADC14}"/>
              </a:ext>
            </a:extLst>
          </p:cNvPr>
          <p:cNvSpPr/>
          <p:nvPr/>
        </p:nvSpPr>
        <p:spPr>
          <a:xfrm>
            <a:off x="205456" y="3429000"/>
            <a:ext cx="2064989" cy="307777"/>
          </a:xfrm>
          <a:prstGeom prst="rect">
            <a:avLst/>
          </a:prstGeom>
        </p:spPr>
        <p:txBody>
          <a:bodyPr wrap="none">
            <a:spAutoFit/>
          </a:bodyPr>
          <a:lstStyle/>
          <a:p>
            <a:r>
              <a:rPr lang="es-ES" b="1" dirty="0">
                <a:solidFill>
                  <a:schemeClr val="tx1"/>
                </a:solidFill>
                <a:latin typeface="+mn-lt"/>
              </a:rPr>
              <a:t>visualizar la regresión</a:t>
            </a:r>
          </a:p>
        </p:txBody>
      </p:sp>
      <p:sp>
        <p:nvSpPr>
          <p:cNvPr id="8" name="Rectángulo 7">
            <a:extLst>
              <a:ext uri="{FF2B5EF4-FFF2-40B4-BE49-F238E27FC236}">
                <a16:creationId xmlns:a16="http://schemas.microsoft.com/office/drawing/2014/main" id="{B85389D8-3BBD-4FED-A1AB-21027A29A805}"/>
              </a:ext>
            </a:extLst>
          </p:cNvPr>
          <p:cNvSpPr/>
          <p:nvPr/>
        </p:nvSpPr>
        <p:spPr>
          <a:xfrm>
            <a:off x="205455" y="674040"/>
            <a:ext cx="2164375" cy="307777"/>
          </a:xfrm>
          <a:prstGeom prst="rect">
            <a:avLst/>
          </a:prstGeom>
        </p:spPr>
        <p:txBody>
          <a:bodyPr wrap="none">
            <a:spAutoFit/>
          </a:bodyPr>
          <a:lstStyle/>
          <a:p>
            <a:r>
              <a:rPr lang="es-ES" b="1" dirty="0">
                <a:solidFill>
                  <a:schemeClr val="tx1"/>
                </a:solidFill>
                <a:latin typeface="+mn-lt"/>
              </a:rPr>
              <a:t>Aplicar regresión lineal</a:t>
            </a:r>
          </a:p>
        </p:txBody>
      </p:sp>
      <p:sp>
        <p:nvSpPr>
          <p:cNvPr id="2" name="Rectángulo 1">
            <a:extLst>
              <a:ext uri="{FF2B5EF4-FFF2-40B4-BE49-F238E27FC236}">
                <a16:creationId xmlns:a16="http://schemas.microsoft.com/office/drawing/2014/main" id="{41DF5D87-74E8-45C2-A087-969E225DF59D}"/>
              </a:ext>
            </a:extLst>
          </p:cNvPr>
          <p:cNvSpPr/>
          <p:nvPr/>
        </p:nvSpPr>
        <p:spPr>
          <a:xfrm>
            <a:off x="536810" y="1275499"/>
            <a:ext cx="8852849" cy="1384995"/>
          </a:xfrm>
          <a:prstGeom prst="rect">
            <a:avLst/>
          </a:prstGeom>
          <a:solidFill>
            <a:schemeClr val="tx1"/>
          </a:solidFill>
        </p:spPr>
        <p:txBody>
          <a:bodyPr wrap="square">
            <a:spAutoFit/>
          </a:bodyPr>
          <a:lstStyle/>
          <a:p>
            <a:r>
              <a:rPr lang="es-CO" dirty="0" err="1">
                <a:solidFill>
                  <a:srgbClr val="C586C0"/>
                </a:solidFill>
                <a:latin typeface="+mn-lt"/>
              </a:rPr>
              <a:t>from</a:t>
            </a:r>
            <a:r>
              <a:rPr lang="es-CO" dirty="0">
                <a:solidFill>
                  <a:srgbClr val="D4D4D4"/>
                </a:solidFill>
                <a:latin typeface="+mn-lt"/>
              </a:rPr>
              <a:t> </a:t>
            </a:r>
            <a:r>
              <a:rPr lang="es-CO" dirty="0" err="1">
                <a:solidFill>
                  <a:srgbClr val="D4D4D4"/>
                </a:solidFill>
                <a:latin typeface="+mn-lt"/>
              </a:rPr>
              <a:t>sklearn.linear_model</a:t>
            </a:r>
            <a:r>
              <a:rPr lang="es-CO" dirty="0">
                <a:solidFill>
                  <a:srgbClr val="D4D4D4"/>
                </a:solidFill>
                <a:latin typeface="+mn-lt"/>
              </a:rPr>
              <a:t> </a:t>
            </a: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LinearRegression</a:t>
            </a:r>
            <a:endParaRPr lang="es-CO" dirty="0">
              <a:solidFill>
                <a:srgbClr val="D4D4D4"/>
              </a:solidFill>
              <a:latin typeface="+mn-lt"/>
            </a:endParaRPr>
          </a:p>
          <a:p>
            <a:r>
              <a:rPr lang="es-CO" dirty="0" err="1">
                <a:solidFill>
                  <a:srgbClr val="D4D4D4"/>
                </a:solidFill>
                <a:latin typeface="+mn-lt"/>
              </a:rPr>
              <a:t>regressor</a:t>
            </a:r>
            <a:r>
              <a:rPr lang="es-CO" dirty="0">
                <a:solidFill>
                  <a:srgbClr val="D4D4D4"/>
                </a:solidFill>
                <a:latin typeface="+mn-lt"/>
              </a:rPr>
              <a:t> = </a:t>
            </a:r>
            <a:r>
              <a:rPr lang="es-CO" dirty="0" err="1">
                <a:solidFill>
                  <a:srgbClr val="D4D4D4"/>
                </a:solidFill>
                <a:latin typeface="+mn-lt"/>
              </a:rPr>
              <a:t>LinearRegression</a:t>
            </a:r>
            <a:r>
              <a:rPr lang="es-CO" dirty="0">
                <a:solidFill>
                  <a:srgbClr val="DCDCDC"/>
                </a:solidFill>
                <a:latin typeface="+mn-lt"/>
              </a:rPr>
              <a:t>()</a:t>
            </a:r>
            <a:endParaRPr lang="es-CO" dirty="0">
              <a:solidFill>
                <a:srgbClr val="D4D4D4"/>
              </a:solidFill>
              <a:latin typeface="+mn-lt"/>
            </a:endParaRPr>
          </a:p>
          <a:p>
            <a:r>
              <a:rPr lang="es-CO" dirty="0">
                <a:solidFill>
                  <a:srgbClr val="6AA94F"/>
                </a:solidFill>
                <a:latin typeface="+mn-lt"/>
              </a:rPr>
              <a:t>#entrenamos</a:t>
            </a:r>
            <a:endParaRPr lang="es-CO" dirty="0">
              <a:solidFill>
                <a:srgbClr val="D4D4D4"/>
              </a:solidFill>
              <a:latin typeface="+mn-lt"/>
            </a:endParaRPr>
          </a:p>
          <a:p>
            <a:r>
              <a:rPr lang="es-CO" dirty="0" err="1">
                <a:solidFill>
                  <a:srgbClr val="D4D4D4"/>
                </a:solidFill>
                <a:latin typeface="+mn-lt"/>
              </a:rPr>
              <a:t>regressor.fit</a:t>
            </a:r>
            <a:r>
              <a:rPr lang="es-CO" dirty="0">
                <a:solidFill>
                  <a:srgbClr val="DCDCDC"/>
                </a:solidFill>
                <a:latin typeface="+mn-lt"/>
              </a:rPr>
              <a:t>(</a:t>
            </a:r>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endParaRPr lang="es-CO" dirty="0">
              <a:solidFill>
                <a:srgbClr val="D4D4D4"/>
              </a:solidFill>
              <a:latin typeface="+mn-lt"/>
            </a:endParaRPr>
          </a:p>
          <a:p>
            <a:r>
              <a:rPr lang="es-CO" dirty="0">
                <a:solidFill>
                  <a:srgbClr val="6AA94F"/>
                </a:solidFill>
                <a:latin typeface="+mn-lt"/>
              </a:rPr>
              <a:t>#predecimos</a:t>
            </a:r>
            <a:endParaRPr lang="es-CO" dirty="0">
              <a:solidFill>
                <a:srgbClr val="D4D4D4"/>
              </a:solidFill>
              <a:latin typeface="+mn-lt"/>
            </a:endParaRPr>
          </a:p>
          <a:p>
            <a:r>
              <a:rPr lang="es-CO" dirty="0" err="1">
                <a:solidFill>
                  <a:srgbClr val="D4D4D4"/>
                </a:solidFill>
                <a:latin typeface="+mn-lt"/>
              </a:rPr>
              <a:t>pred</a:t>
            </a:r>
            <a:r>
              <a:rPr lang="es-CO" dirty="0">
                <a:solidFill>
                  <a:srgbClr val="D4D4D4"/>
                </a:solidFill>
                <a:latin typeface="+mn-lt"/>
              </a:rPr>
              <a:t> = </a:t>
            </a:r>
            <a:r>
              <a:rPr lang="es-CO" dirty="0" err="1">
                <a:solidFill>
                  <a:srgbClr val="D4D4D4"/>
                </a:solidFill>
                <a:latin typeface="+mn-lt"/>
              </a:rPr>
              <a:t>regressor.predict</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endParaRPr lang="es-CO" dirty="0">
              <a:solidFill>
                <a:srgbClr val="D4D4D4"/>
              </a:solidFill>
              <a:latin typeface="+mn-lt"/>
            </a:endParaRPr>
          </a:p>
        </p:txBody>
      </p:sp>
      <p:sp>
        <p:nvSpPr>
          <p:cNvPr id="7" name="Rectángulo 6">
            <a:extLst>
              <a:ext uri="{FF2B5EF4-FFF2-40B4-BE49-F238E27FC236}">
                <a16:creationId xmlns:a16="http://schemas.microsoft.com/office/drawing/2014/main" id="{BC8464EE-C6A9-4BCB-9A77-ABCAF19CBEA9}"/>
              </a:ext>
            </a:extLst>
          </p:cNvPr>
          <p:cNvSpPr/>
          <p:nvPr/>
        </p:nvSpPr>
        <p:spPr>
          <a:xfrm>
            <a:off x="536809" y="4063130"/>
            <a:ext cx="8852849" cy="1169551"/>
          </a:xfrm>
          <a:prstGeom prst="rect">
            <a:avLst/>
          </a:prstGeom>
          <a:solidFill>
            <a:schemeClr val="tx1"/>
          </a:solidFill>
        </p:spPr>
        <p:txBody>
          <a:bodyPr wrap="square">
            <a:spAutoFit/>
          </a:bodyPr>
          <a:lstStyle/>
          <a:p>
            <a:r>
              <a:rPr lang="es-CO" dirty="0">
                <a:solidFill>
                  <a:srgbClr val="6AA94F"/>
                </a:solidFill>
                <a:latin typeface="+mn-lt"/>
              </a:rPr>
              <a:t>#visualizar la predicción en los datos de testeo</a:t>
            </a:r>
            <a:endParaRPr lang="es-CO" dirty="0">
              <a:solidFill>
                <a:srgbClr val="D4D4D4"/>
              </a:solidFill>
              <a:latin typeface="+mn-lt"/>
            </a:endParaRPr>
          </a:p>
          <a:p>
            <a:r>
              <a:rPr lang="es-CO" dirty="0" err="1">
                <a:solidFill>
                  <a:srgbClr val="D4D4D4"/>
                </a:solidFill>
                <a:latin typeface="+mn-lt"/>
              </a:rPr>
              <a:t>plt.scatter</a:t>
            </a:r>
            <a:r>
              <a:rPr lang="es-CO" dirty="0">
                <a:solidFill>
                  <a:srgbClr val="DCDCDC"/>
                </a:solidFill>
                <a:latin typeface="+mn-lt"/>
              </a:rPr>
              <a:t>(</a:t>
            </a:r>
            <a:r>
              <a:rPr lang="es-CO" dirty="0" err="1">
                <a:solidFill>
                  <a:srgbClr val="D4D4D4"/>
                </a:solidFill>
                <a:latin typeface="+mn-lt"/>
              </a:rPr>
              <a:t>y_test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pred</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plt.plot</a:t>
            </a:r>
            <a:r>
              <a:rPr lang="es-CO" dirty="0">
                <a:solidFill>
                  <a:srgbClr val="DCDCDC"/>
                </a:solidFill>
                <a:latin typeface="+mn-lt"/>
              </a:rPr>
              <a:t>([</a:t>
            </a:r>
            <a:r>
              <a:rPr lang="es-CO" dirty="0" err="1">
                <a:solidFill>
                  <a:srgbClr val="D4D4D4"/>
                </a:solidFill>
                <a:latin typeface="+mn-lt"/>
              </a:rPr>
              <a:t>y.</a:t>
            </a:r>
            <a:r>
              <a:rPr lang="es-CO" dirty="0" err="1">
                <a:solidFill>
                  <a:srgbClr val="DCDCAA"/>
                </a:solidFill>
                <a:latin typeface="+mn-lt"/>
              </a:rPr>
              <a:t>min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a:t>
            </a:r>
            <a:r>
              <a:rPr lang="es-CO" dirty="0" err="1">
                <a:solidFill>
                  <a:srgbClr val="DCDCAA"/>
                </a:solidFill>
                <a:latin typeface="+mn-lt"/>
              </a:rPr>
              <a:t>max</a:t>
            </a:r>
            <a:r>
              <a:rPr lang="es-CO" dirty="0">
                <a:solidFill>
                  <a:srgbClr val="DCDCDC"/>
                </a:solidFill>
                <a:latin typeface="+mn-lt"/>
              </a:rPr>
              <a:t>()],</a:t>
            </a:r>
            <a:r>
              <a:rPr lang="es-CO" dirty="0">
                <a:solidFill>
                  <a:srgbClr val="D4D4D4"/>
                </a:solidFill>
                <a:latin typeface="+mn-lt"/>
              </a:rPr>
              <a:t> </a:t>
            </a:r>
            <a:r>
              <a:rPr lang="es-CO" dirty="0">
                <a:solidFill>
                  <a:srgbClr val="DCDCDC"/>
                </a:solidFill>
                <a:latin typeface="+mn-lt"/>
              </a:rPr>
              <a:t>[</a:t>
            </a:r>
            <a:r>
              <a:rPr lang="es-CO" dirty="0" err="1">
                <a:solidFill>
                  <a:srgbClr val="D4D4D4"/>
                </a:solidFill>
                <a:latin typeface="+mn-lt"/>
              </a:rPr>
              <a:t>y.</a:t>
            </a:r>
            <a:r>
              <a:rPr lang="es-CO" dirty="0" err="1">
                <a:solidFill>
                  <a:srgbClr val="DCDCAA"/>
                </a:solidFill>
                <a:latin typeface="+mn-lt"/>
              </a:rPr>
              <a:t>min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a:t>
            </a:r>
            <a:r>
              <a:rPr lang="es-CO" dirty="0" err="1">
                <a:solidFill>
                  <a:srgbClr val="DCDCAA"/>
                </a:solidFill>
                <a:latin typeface="+mn-lt"/>
              </a:rPr>
              <a:t>max</a:t>
            </a:r>
            <a:r>
              <a:rPr lang="es-CO" dirty="0">
                <a:solidFill>
                  <a:srgbClr val="DCDCDC"/>
                </a:solidFill>
                <a:latin typeface="+mn-lt"/>
              </a:rPr>
              <a:t>()],</a:t>
            </a:r>
            <a:r>
              <a:rPr lang="es-CO" dirty="0">
                <a:solidFill>
                  <a:srgbClr val="D4D4D4"/>
                </a:solidFill>
                <a:latin typeface="+mn-lt"/>
              </a:rPr>
              <a:t> c=</a:t>
            </a:r>
            <a:r>
              <a:rPr lang="es-CO" dirty="0">
                <a:solidFill>
                  <a:srgbClr val="CE9178"/>
                </a:solidFill>
                <a:latin typeface="+mn-lt"/>
              </a:rPr>
              <a:t>'r'</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lw</a:t>
            </a:r>
            <a:r>
              <a:rPr lang="es-CO" dirty="0">
                <a:solidFill>
                  <a:srgbClr val="D4D4D4"/>
                </a:solidFill>
                <a:latin typeface="+mn-lt"/>
              </a:rPr>
              <a:t>=</a:t>
            </a:r>
            <a:r>
              <a:rPr lang="es-CO" dirty="0">
                <a:solidFill>
                  <a:srgbClr val="B5CEA8"/>
                </a:solidFill>
                <a:latin typeface="+mn-lt"/>
              </a:rPr>
              <a:t>2</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plt.show</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"Precisión del modelo: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regressor.score</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y_test</a:t>
            </a:r>
            <a:r>
              <a:rPr lang="es-CO" dirty="0">
                <a:solidFill>
                  <a:srgbClr val="DCDCDC"/>
                </a:solidFill>
                <a:latin typeface="+mn-lt"/>
              </a:rPr>
              <a:t>)))</a:t>
            </a:r>
            <a:endParaRPr lang="es-CO" dirty="0">
              <a:solidFill>
                <a:srgbClr val="D4D4D4"/>
              </a:solidFill>
              <a:latin typeface="+mn-lt"/>
            </a:endParaRPr>
          </a:p>
        </p:txBody>
      </p:sp>
    </p:spTree>
    <p:extLst>
      <p:ext uri="{BB962C8B-B14F-4D97-AF65-F5344CB8AC3E}">
        <p14:creationId xmlns:p14="http://schemas.microsoft.com/office/powerpoint/2010/main" val="1657318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Google Shape;484;p44">
            <a:extLst>
              <a:ext uri="{FF2B5EF4-FFF2-40B4-BE49-F238E27FC236}">
                <a16:creationId xmlns:a16="http://schemas.microsoft.com/office/drawing/2014/main" id="{15503B38-346A-4AB3-A2B8-81D74C2D7D92}"/>
              </a:ext>
            </a:extLst>
          </p:cNvPr>
          <p:cNvSpPr txBox="1"/>
          <p:nvPr/>
        </p:nvSpPr>
        <p:spPr>
          <a:xfrm>
            <a:off x="10578" y="47640"/>
            <a:ext cx="11767440" cy="459354"/>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 (ENTRENADO CON TODO)</a:t>
            </a:r>
            <a:endParaRPr dirty="0">
              <a:latin typeface="+mn-lt"/>
            </a:endParaRPr>
          </a:p>
        </p:txBody>
      </p:sp>
      <p:sp>
        <p:nvSpPr>
          <p:cNvPr id="9" name="Google Shape;515;p48">
            <a:extLst>
              <a:ext uri="{FF2B5EF4-FFF2-40B4-BE49-F238E27FC236}">
                <a16:creationId xmlns:a16="http://schemas.microsoft.com/office/drawing/2014/main" id="{49E3FE91-78D2-4811-8447-6A492EDA3403}"/>
              </a:ext>
            </a:extLst>
          </p:cNvPr>
          <p:cNvSpPr/>
          <p:nvPr/>
        </p:nvSpPr>
        <p:spPr>
          <a:xfrm>
            <a:off x="1141863" y="1609154"/>
            <a:ext cx="9144000" cy="1107955"/>
          </a:xfrm>
          <a:prstGeom prst="rect">
            <a:avLst/>
          </a:prstGeom>
          <a:solidFill>
            <a:schemeClr val="lt1"/>
          </a:solidFill>
          <a:ln>
            <a:noFill/>
          </a:ln>
        </p:spPr>
        <p:txBody>
          <a:bodyPr spcFirstLastPara="1" wrap="square" lIns="91425" tIns="45700" rIns="91425" bIns="45700" anchor="t" anchorCtr="0">
            <a:spAutoFit/>
          </a:bodyPr>
          <a:lstStyle/>
          <a:p>
            <a:pPr algn="ctr">
              <a:buSzPts val="2400"/>
            </a:pPr>
            <a:r>
              <a:rPr lang="es-CO" sz="6600" dirty="0">
                <a:solidFill>
                  <a:schemeClr val="dk1"/>
                </a:solidFill>
                <a:latin typeface="+mn-lt"/>
                <a:ea typeface="Calibri"/>
                <a:cs typeface="Calibri"/>
                <a:sym typeface="Calibri"/>
              </a:rPr>
              <a:t>¿empeora o  mejora?</a:t>
            </a:r>
            <a:endParaRPr sz="5400" i="1" dirty="0">
              <a:solidFill>
                <a:schemeClr val="dk1"/>
              </a:solidFill>
              <a:latin typeface="+mn-lt"/>
              <a:ea typeface="Calibri"/>
              <a:cs typeface="Calibri"/>
              <a:sym typeface="Calibri"/>
            </a:endParaRPr>
          </a:p>
        </p:txBody>
      </p:sp>
      <p:sp>
        <p:nvSpPr>
          <p:cNvPr id="10" name="Google Shape;515;p48">
            <a:extLst>
              <a:ext uri="{FF2B5EF4-FFF2-40B4-BE49-F238E27FC236}">
                <a16:creationId xmlns:a16="http://schemas.microsoft.com/office/drawing/2014/main" id="{658B0A00-39B2-4FC1-927E-2222B9046B9D}"/>
              </a:ext>
            </a:extLst>
          </p:cNvPr>
          <p:cNvSpPr/>
          <p:nvPr/>
        </p:nvSpPr>
        <p:spPr>
          <a:xfrm>
            <a:off x="212280" y="3819269"/>
            <a:ext cx="11767439" cy="1107955"/>
          </a:xfrm>
          <a:prstGeom prst="rect">
            <a:avLst/>
          </a:prstGeom>
          <a:solidFill>
            <a:schemeClr val="lt1"/>
          </a:solidFill>
          <a:ln>
            <a:noFill/>
          </a:ln>
        </p:spPr>
        <p:txBody>
          <a:bodyPr spcFirstLastPara="1" wrap="square" lIns="91425" tIns="45700" rIns="91425" bIns="45700" anchor="t" anchorCtr="0">
            <a:spAutoFit/>
          </a:bodyPr>
          <a:lstStyle/>
          <a:p>
            <a:pPr algn="ctr">
              <a:buSzPts val="2400"/>
            </a:pPr>
            <a:r>
              <a:rPr lang="es-CO" sz="6600" dirty="0">
                <a:solidFill>
                  <a:schemeClr val="dk1"/>
                </a:solidFill>
                <a:latin typeface="+mn-lt"/>
                <a:ea typeface="Calibri"/>
                <a:cs typeface="Calibri"/>
                <a:sym typeface="Calibri"/>
              </a:rPr>
              <a:t>¿Se puede mejorar aún más?</a:t>
            </a:r>
            <a:endParaRPr sz="5400" i="1"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2510396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2" name="Imagen 1">
            <a:extLst>
              <a:ext uri="{FF2B5EF4-FFF2-40B4-BE49-F238E27FC236}">
                <a16:creationId xmlns:a16="http://schemas.microsoft.com/office/drawing/2014/main" id="{A4F62464-9D74-4E67-8476-06DE66EEEC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478928" y="2381744"/>
            <a:ext cx="2476500" cy="2476500"/>
          </a:xfrm>
          <a:prstGeom prst="rect">
            <a:avLst/>
          </a:prstGeom>
        </p:spPr>
      </p:pic>
      <p:sp>
        <p:nvSpPr>
          <p:cNvPr id="62" name="Google Shape;62;p6"/>
          <p:cNvSpPr txBox="1"/>
          <p:nvPr/>
        </p:nvSpPr>
        <p:spPr>
          <a:xfrm>
            <a:off x="120696" y="152193"/>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300"/>
            </a:pPr>
            <a:r>
              <a:rPr lang="es-CO" sz="3300" b="1" dirty="0">
                <a:solidFill>
                  <a:schemeClr val="lt1"/>
                </a:solidFill>
                <a:latin typeface="+mn-lt"/>
                <a:ea typeface="Tahoma"/>
                <a:cs typeface="Tahoma"/>
                <a:sym typeface="Tahoma"/>
              </a:rPr>
              <a:t>Con que tipo de modelos empezamos?</a:t>
            </a:r>
            <a:endParaRPr dirty="0">
              <a:latin typeface="+mn-lt"/>
            </a:endParaRPr>
          </a:p>
        </p:txBody>
      </p:sp>
      <p:pic>
        <p:nvPicPr>
          <p:cNvPr id="64" name="Google Shape;64;p6" descr="Imagen relacionada"/>
          <p:cNvPicPr preferRelativeResize="0"/>
          <p:nvPr/>
        </p:nvPicPr>
        <p:blipFill rotWithShape="1">
          <a:blip r:embed="rId5">
            <a:alphaModFix/>
          </a:blip>
          <a:srcRect/>
          <a:stretch/>
        </p:blipFill>
        <p:spPr>
          <a:xfrm>
            <a:off x="2323568" y="1218441"/>
            <a:ext cx="2480155" cy="3344505"/>
          </a:xfrm>
          <a:prstGeom prst="rect">
            <a:avLst/>
          </a:prstGeom>
          <a:noFill/>
          <a:ln>
            <a:noFill/>
          </a:ln>
        </p:spPr>
      </p:pic>
      <p:pic>
        <p:nvPicPr>
          <p:cNvPr id="65" name="Google Shape;65;p6" descr="Imagen relacionada"/>
          <p:cNvPicPr preferRelativeResize="0"/>
          <p:nvPr/>
        </p:nvPicPr>
        <p:blipFill rotWithShape="1">
          <a:blip r:embed="rId6">
            <a:alphaModFix/>
          </a:blip>
          <a:srcRect/>
          <a:stretch/>
        </p:blipFill>
        <p:spPr>
          <a:xfrm>
            <a:off x="6538197" y="1218441"/>
            <a:ext cx="2645018" cy="34090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6"/>
          <p:cNvSpPr txBox="1"/>
          <p:nvPr/>
        </p:nvSpPr>
        <p:spPr>
          <a:xfrm>
            <a:off x="120696" y="152193"/>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300"/>
            </a:pPr>
            <a:r>
              <a:rPr lang="es-CO" sz="3300" b="1" dirty="0">
                <a:solidFill>
                  <a:schemeClr val="lt1"/>
                </a:solidFill>
                <a:latin typeface="+mn-lt"/>
                <a:ea typeface="Tahoma"/>
                <a:cs typeface="Tahoma"/>
                <a:sym typeface="Tahoma"/>
              </a:rPr>
              <a:t>Ups… hablamos de modelos matemáticos</a:t>
            </a:r>
            <a:endParaRPr dirty="0">
              <a:latin typeface="+mn-lt"/>
            </a:endParaRPr>
          </a:p>
        </p:txBody>
      </p:sp>
      <p:sp>
        <p:nvSpPr>
          <p:cNvPr id="63" name="Google Shape;63;p6"/>
          <p:cNvSpPr/>
          <p:nvPr/>
        </p:nvSpPr>
        <p:spPr>
          <a:xfrm>
            <a:off x="1278393" y="1023083"/>
            <a:ext cx="9000309" cy="523180"/>
          </a:xfrm>
          <a:prstGeom prst="rect">
            <a:avLst/>
          </a:prstGeom>
          <a:noFill/>
          <a:ln>
            <a:noFill/>
          </a:ln>
        </p:spPr>
        <p:txBody>
          <a:bodyPr spcFirstLastPara="1" wrap="square" lIns="91425" tIns="45700" rIns="91425" bIns="45700" anchor="t" anchorCtr="0">
            <a:spAutoFit/>
          </a:bodyPr>
          <a:lstStyle/>
          <a:p>
            <a:pPr algn="ctr">
              <a:buSzPts val="2400"/>
            </a:pPr>
            <a:r>
              <a:rPr lang="es-CO" sz="2800" dirty="0">
                <a:solidFill>
                  <a:schemeClr val="dk1"/>
                </a:solidFill>
                <a:latin typeface="+mn-lt"/>
                <a:ea typeface="Calibri"/>
                <a:cs typeface="Calibri"/>
                <a:sym typeface="Calibri"/>
              </a:rPr>
              <a:t>Lo siento NO hablaremos de  estos modelos </a:t>
            </a:r>
            <a:endParaRPr sz="1600" dirty="0">
              <a:latin typeface="+mn-lt"/>
            </a:endParaRPr>
          </a:p>
        </p:txBody>
      </p:sp>
      <p:pic>
        <p:nvPicPr>
          <p:cNvPr id="64" name="Google Shape;64;p6" descr="Imagen relacionada"/>
          <p:cNvPicPr preferRelativeResize="0"/>
          <p:nvPr/>
        </p:nvPicPr>
        <p:blipFill rotWithShape="1">
          <a:blip r:embed="rId3">
            <a:alphaModFix/>
          </a:blip>
          <a:srcRect/>
          <a:stretch/>
        </p:blipFill>
        <p:spPr>
          <a:xfrm>
            <a:off x="2643034" y="1725436"/>
            <a:ext cx="2006781" cy="3132808"/>
          </a:xfrm>
          <a:prstGeom prst="rect">
            <a:avLst/>
          </a:prstGeom>
          <a:noFill/>
          <a:ln>
            <a:noFill/>
          </a:ln>
        </p:spPr>
      </p:pic>
      <p:pic>
        <p:nvPicPr>
          <p:cNvPr id="65" name="Google Shape;65;p6" descr="Imagen relacionada"/>
          <p:cNvPicPr preferRelativeResize="0"/>
          <p:nvPr/>
        </p:nvPicPr>
        <p:blipFill rotWithShape="1">
          <a:blip r:embed="rId4">
            <a:alphaModFix/>
          </a:blip>
          <a:srcRect/>
          <a:stretch/>
        </p:blipFill>
        <p:spPr>
          <a:xfrm>
            <a:off x="6474823" y="1621394"/>
            <a:ext cx="2259874" cy="3111764"/>
          </a:xfrm>
          <a:prstGeom prst="rect">
            <a:avLst/>
          </a:prstGeom>
          <a:noFill/>
          <a:ln>
            <a:noFill/>
          </a:ln>
        </p:spPr>
      </p:pic>
      <p:pic>
        <p:nvPicPr>
          <p:cNvPr id="66" name="Google Shape;66;p6" descr="Imagen relacionada"/>
          <p:cNvPicPr preferRelativeResize="0"/>
          <p:nvPr/>
        </p:nvPicPr>
        <p:blipFill rotWithShape="1">
          <a:blip r:embed="rId5">
            <a:alphaModFix/>
          </a:blip>
          <a:srcRect/>
          <a:stretch/>
        </p:blipFill>
        <p:spPr>
          <a:xfrm>
            <a:off x="4692696" y="4390431"/>
            <a:ext cx="1739247" cy="1439227"/>
          </a:xfrm>
          <a:prstGeom prst="rect">
            <a:avLst/>
          </a:prstGeom>
          <a:noFill/>
          <a:ln>
            <a:noFill/>
          </a:ln>
        </p:spPr>
      </p:pic>
      <p:pic>
        <p:nvPicPr>
          <p:cNvPr id="2050" name="Picture 2" descr="Prohibido Png &amp; Free Prohibido.png Transparent Images #29175 - PNGio">
            <a:extLst>
              <a:ext uri="{FF2B5EF4-FFF2-40B4-BE49-F238E27FC236}">
                <a16:creationId xmlns:a16="http://schemas.microsoft.com/office/drawing/2014/main" id="{EA28A0BE-5E87-47F0-802E-5A6CAE88D1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542" y="1735958"/>
            <a:ext cx="3111764" cy="31117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rohibido Png &amp; Free Prohibido.png Transparent Images #29175 - PNGio">
            <a:extLst>
              <a:ext uri="{FF2B5EF4-FFF2-40B4-BE49-F238E27FC236}">
                <a16:creationId xmlns:a16="http://schemas.microsoft.com/office/drawing/2014/main" id="{8624C3DB-9D63-4067-A0CC-2C5695961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1943" y="1621394"/>
            <a:ext cx="3111764" cy="311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09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7" descr="Resultado de imagen para modelos matematicos"/>
          <p:cNvPicPr preferRelativeResize="0"/>
          <p:nvPr/>
        </p:nvPicPr>
        <p:blipFill rotWithShape="1">
          <a:blip r:embed="rId3">
            <a:alphaModFix/>
          </a:blip>
          <a:srcRect/>
          <a:stretch/>
        </p:blipFill>
        <p:spPr>
          <a:xfrm>
            <a:off x="3181350" y="1224962"/>
            <a:ext cx="6134100" cy="3438525"/>
          </a:xfrm>
          <a:prstGeom prst="rect">
            <a:avLst/>
          </a:prstGeom>
          <a:noFill/>
          <a:ln>
            <a:noFill/>
          </a:ln>
        </p:spPr>
      </p:pic>
      <p:sp>
        <p:nvSpPr>
          <p:cNvPr id="72" name="Google Shape;72;p7"/>
          <p:cNvSpPr txBox="1"/>
          <p:nvPr/>
        </p:nvSpPr>
        <p:spPr>
          <a:xfrm>
            <a:off x="0" y="45146"/>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3959" b="1">
                <a:solidFill>
                  <a:schemeClr val="lt1"/>
                </a:solidFill>
                <a:latin typeface="+mn-lt"/>
                <a:ea typeface="Tahoma"/>
                <a:cs typeface="Tahoma"/>
                <a:sym typeface="Tahoma"/>
              </a:rPr>
              <a:t>Modelos matemáticos</a:t>
            </a:r>
            <a:endParaRPr>
              <a:latin typeface="+mn-lt"/>
            </a:endParaRPr>
          </a:p>
        </p:txBody>
      </p:sp>
      <p:sp>
        <p:nvSpPr>
          <p:cNvPr id="73" name="Google Shape;73;p7"/>
          <p:cNvSpPr txBox="1"/>
          <p:nvPr/>
        </p:nvSpPr>
        <p:spPr>
          <a:xfrm>
            <a:off x="289711" y="4792134"/>
            <a:ext cx="11787612" cy="646331"/>
          </a:xfrm>
          <a:prstGeom prst="rect">
            <a:avLst/>
          </a:prstGeom>
          <a:noFill/>
          <a:ln>
            <a:noFill/>
          </a:ln>
        </p:spPr>
        <p:txBody>
          <a:bodyPr spcFirstLastPara="1" wrap="square" lIns="91425" tIns="45700" rIns="91425" bIns="45700" anchor="t" anchorCtr="0">
            <a:spAutoFit/>
          </a:bodyPr>
          <a:lstStyle/>
          <a:p>
            <a:pPr algn="ctr">
              <a:buSzPts val="1800"/>
            </a:pPr>
            <a:r>
              <a:rPr lang="es-CO" sz="1800" b="1">
                <a:solidFill>
                  <a:schemeClr val="dk1"/>
                </a:solidFill>
                <a:latin typeface="+mn-lt"/>
                <a:ea typeface="Calibri"/>
                <a:cs typeface="Calibri"/>
                <a:sym typeface="Calibri"/>
              </a:rPr>
              <a:t>La inteligencia humana logra identificar patrones en medio del caos generado por un universo que esta en constante evolución, complejo, caótico y con mucho ruido.</a:t>
            </a:r>
            <a:endParaRPr>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8"/>
          <p:cNvSpPr txBox="1"/>
          <p:nvPr/>
        </p:nvSpPr>
        <p:spPr>
          <a:xfrm>
            <a:off x="0" y="101539"/>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3959" b="1">
                <a:solidFill>
                  <a:schemeClr val="lt1"/>
                </a:solidFill>
                <a:latin typeface="+mn-lt"/>
                <a:ea typeface="Tahoma"/>
                <a:cs typeface="Tahoma"/>
                <a:sym typeface="Tahoma"/>
              </a:rPr>
              <a:t>Modelos matemáticos</a:t>
            </a:r>
            <a:r>
              <a:rPr lang="es-CO" sz="3240" b="1">
                <a:solidFill>
                  <a:schemeClr val="lt1"/>
                </a:solidFill>
                <a:latin typeface="+mn-lt"/>
                <a:ea typeface="Tahoma"/>
                <a:cs typeface="Tahoma"/>
                <a:sym typeface="Tahoma"/>
              </a:rPr>
              <a:t>-&gt;patrones</a:t>
            </a:r>
            <a:endParaRPr sz="3959" b="1">
              <a:solidFill>
                <a:schemeClr val="lt1"/>
              </a:solidFill>
              <a:latin typeface="+mn-lt"/>
              <a:ea typeface="Tahoma"/>
              <a:cs typeface="Tahoma"/>
              <a:sym typeface="Tahoma"/>
            </a:endParaRPr>
          </a:p>
        </p:txBody>
      </p:sp>
      <p:sp>
        <p:nvSpPr>
          <p:cNvPr id="79" name="Google Shape;79;p8"/>
          <p:cNvSpPr txBox="1"/>
          <p:nvPr/>
        </p:nvSpPr>
        <p:spPr>
          <a:xfrm>
            <a:off x="0" y="4792134"/>
            <a:ext cx="12192000"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Los humanos hemos logrado con nuestra propia evolución encontrar simetría y elegancia entre los patrones de nuestra realidad y usarlos para nuestro propio beneficio</a:t>
            </a:r>
            <a:endParaRPr dirty="0">
              <a:latin typeface="+mn-lt"/>
            </a:endParaRPr>
          </a:p>
        </p:txBody>
      </p:sp>
      <p:pic>
        <p:nvPicPr>
          <p:cNvPr id="80" name="Google Shape;80;p8" descr="Resultado de imagen para patrones estadisticos  biologicos"/>
          <p:cNvPicPr preferRelativeResize="0"/>
          <p:nvPr/>
        </p:nvPicPr>
        <p:blipFill rotWithShape="1">
          <a:blip r:embed="rId3">
            <a:alphaModFix/>
          </a:blip>
          <a:srcRect/>
          <a:stretch/>
        </p:blipFill>
        <p:spPr>
          <a:xfrm>
            <a:off x="2489615" y="1016000"/>
            <a:ext cx="5452118" cy="3647963"/>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1117</TotalTime>
  <Words>4354</Words>
  <Application>Microsoft Office PowerPoint</Application>
  <PresentationFormat>Panorámica</PresentationFormat>
  <Paragraphs>417</Paragraphs>
  <Slides>54</Slides>
  <Notes>54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54</vt:i4>
      </vt:variant>
    </vt:vector>
  </HeadingPairs>
  <TitlesOfParts>
    <vt:vector size="61" baseType="lpstr">
      <vt:lpstr>Calibri</vt:lpstr>
      <vt:lpstr>Libre Franklin</vt:lpstr>
      <vt:lpstr>Trebuchet MS</vt:lpstr>
      <vt:lpstr>Tahoma</vt:lpstr>
      <vt:lpstr>Arial</vt:lpstr>
      <vt:lpstr>Acme</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 FERNANDO</dc:creator>
  <cp:lastModifiedBy>Luis Fernando Castellanos Guarin</cp:lastModifiedBy>
  <cp:revision>41</cp:revision>
  <dcterms:modified xsi:type="dcterms:W3CDTF">2020-09-09T13:43:35Z</dcterms:modified>
</cp:coreProperties>
</file>